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handoutMasterIdLst>
    <p:handoutMasterId r:id="rId23"/>
  </p:handoutMasterIdLst>
  <p:sldIdLst>
    <p:sldId id="256" r:id="rId2"/>
    <p:sldId id="257" r:id="rId3"/>
    <p:sldId id="260" r:id="rId4"/>
    <p:sldId id="261" r:id="rId5"/>
    <p:sldId id="262" r:id="rId6"/>
    <p:sldId id="263" r:id="rId7"/>
    <p:sldId id="264" r:id="rId8"/>
    <p:sldId id="258" r:id="rId9"/>
    <p:sldId id="259" r:id="rId10"/>
    <p:sldId id="274" r:id="rId11"/>
    <p:sldId id="269" r:id="rId12"/>
    <p:sldId id="270" r:id="rId13"/>
    <p:sldId id="275" r:id="rId14"/>
    <p:sldId id="271" r:id="rId15"/>
    <p:sldId id="267" r:id="rId16"/>
    <p:sldId id="265" r:id="rId17"/>
    <p:sldId id="266" r:id="rId18"/>
    <p:sldId id="273" r:id="rId19"/>
    <p:sldId id="268" r:id="rId20"/>
    <p:sldId id="272"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pmg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0" autoAdjust="0"/>
    <p:restoredTop sz="92168" autoAdjust="0"/>
  </p:normalViewPr>
  <p:slideViewPr>
    <p:cSldViewPr snapToGrid="0">
      <p:cViewPr varScale="1">
        <p:scale>
          <a:sx n="72" d="100"/>
          <a:sy n="72" d="100"/>
        </p:scale>
        <p:origin x="163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768"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CA"/>
              <a:t>Neutrino Nobel Prize overview (prepared Oct. 2015; 20 slides)</a:t>
            </a:r>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863E470-A84A-466A-9A1D-E4DED4A283FA}" type="datetime1">
              <a:rPr lang="en-CA"/>
              <a:pPr>
                <a:defRPr/>
              </a:pPr>
              <a:t>07/02/2017</a:t>
            </a:fld>
            <a:endParaRPr lang="en-CA"/>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C048F-EE86-4B19-9CFD-08EE70AECC1F}" type="slidenum">
              <a:rPr lang="en-CA"/>
              <a:pPr>
                <a:defRPr/>
              </a:pPr>
              <a:t>‹#›</a:t>
            </a:fld>
            <a:endParaRPr lang="en-CA"/>
          </a:p>
        </p:txBody>
      </p:sp>
    </p:spTree>
    <p:extLst>
      <p:ext uri="{BB962C8B-B14F-4D97-AF65-F5344CB8AC3E}">
        <p14:creationId xmlns:p14="http://schemas.microsoft.com/office/powerpoint/2010/main" val="31426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defRPr>
            </a:lvl1pPr>
          </a:lstStyle>
          <a:p>
            <a:pPr>
              <a:defRPr/>
            </a:pPr>
            <a:r>
              <a:rPr lang="en-CA"/>
              <a:t>Neutrino Nobel Prize overview (prepared Oct. 2015; 20 slides)</a:t>
            </a:r>
          </a:p>
        </p:txBody>
      </p:sp>
      <p:sp>
        <p:nvSpPr>
          <p:cNvPr id="3" name="Date Placeholder 2"/>
          <p:cNvSpPr>
            <a:spLocks noGrp="1"/>
          </p:cNvSpPr>
          <p:nvPr>
            <p:ph type="dt" idx="1"/>
          </p:nvPr>
        </p:nvSpPr>
        <p:spPr bwMode="auto">
          <a:xfrm>
            <a:off x="4143375" y="0"/>
            <a:ext cx="3170238" cy="481013"/>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pPr>
              <a:defRPr/>
            </a:pPr>
            <a:fld id="{4DB08860-56E2-4569-973B-D75E06EA04BD}" type="datetime1">
              <a:rPr lang="en-CA"/>
              <a:pPr>
                <a:defRPr/>
              </a:pPr>
              <a:t>07/02/2017</a:t>
            </a:fld>
            <a:endParaRPr lang="en-CA"/>
          </a:p>
        </p:txBody>
      </p:sp>
      <p:sp>
        <p:nvSpPr>
          <p:cNvPr id="4" name="Slide Image Placeholder 3"/>
          <p:cNvSpPr>
            <a:spLocks noGrp="1" noRot="1" noChangeAspect="1"/>
          </p:cNvSpPr>
          <p:nvPr>
            <p:ph type="sldImg" idx="2"/>
          </p:nvPr>
        </p:nvSpPr>
        <p:spPr>
          <a:xfrm>
            <a:off x="1498600" y="1200150"/>
            <a:ext cx="4319588" cy="3240088"/>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bwMode="auto">
          <a:xfrm>
            <a:off x="731838" y="4621213"/>
            <a:ext cx="5851525" cy="377983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bwMode="auto">
          <a:xfrm>
            <a:off x="0" y="9120188"/>
            <a:ext cx="3170238" cy="481012"/>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defRPr>
            </a:lvl1pPr>
          </a:lstStyle>
          <a:p>
            <a:pPr>
              <a:defRPr/>
            </a:pPr>
            <a:endParaRPr lang="en-CA"/>
          </a:p>
        </p:txBody>
      </p:sp>
      <p:sp>
        <p:nvSpPr>
          <p:cNvPr id="7" name="Slide Number Placeholder 6"/>
          <p:cNvSpPr>
            <a:spLocks noGrp="1"/>
          </p:cNvSpPr>
          <p:nvPr>
            <p:ph type="sldNum" sz="quarter" idx="5"/>
          </p:nvPr>
        </p:nvSpPr>
        <p:spPr bwMode="auto">
          <a:xfrm>
            <a:off x="4143375" y="9120188"/>
            <a:ext cx="3170238" cy="481012"/>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pPr>
              <a:defRPr/>
            </a:pPr>
            <a:fld id="{DE4481C9-655C-45CE-9219-03B90697188C}" type="slidenum">
              <a:rPr lang="en-CA"/>
              <a:pPr>
                <a:defRPr/>
              </a:pPr>
              <a:t>‹#›</a:t>
            </a:fld>
            <a:endParaRPr lang="en-CA"/>
          </a:p>
        </p:txBody>
      </p:sp>
    </p:spTree>
    <p:extLst>
      <p:ext uri="{BB962C8B-B14F-4D97-AF65-F5344CB8AC3E}">
        <p14:creationId xmlns:p14="http://schemas.microsoft.com/office/powerpoint/2010/main" val="1044411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a:noFill/>
          <a:ln/>
        </p:spPr>
        <p:txBody>
          <a:bodyPr/>
          <a:lstStyle/>
          <a:p>
            <a:endParaRPr lang="en-CA" smtClean="0"/>
          </a:p>
        </p:txBody>
      </p:sp>
    </p:spTree>
    <p:extLst>
      <p:ext uri="{BB962C8B-B14F-4D97-AF65-F5344CB8AC3E}">
        <p14:creationId xmlns:p14="http://schemas.microsoft.com/office/powerpoint/2010/main" val="241568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pPr eaLnBrk="1" hangingPunct="1">
              <a:spcBef>
                <a:spcPct val="0"/>
              </a:spcBef>
            </a:pPr>
            <a:r>
              <a:rPr lang="en-US" smtClean="0"/>
              <a:t>This is like an elk jumping and turning into a magpie and then into a tiger before it lands.</a:t>
            </a:r>
          </a:p>
          <a:p>
            <a:pPr eaLnBrk="1" hangingPunct="1">
              <a:spcBef>
                <a:spcPct val="0"/>
              </a:spcBef>
            </a:pPr>
            <a:r>
              <a:rPr lang="en-US" smtClean="0"/>
              <a:t>The neutrino is the </a:t>
            </a:r>
            <a:r>
              <a:rPr lang="en-US" i="1" smtClean="0"/>
              <a:t>only particle</a:t>
            </a:r>
            <a:r>
              <a:rPr lang="en-US" smtClean="0"/>
              <a:t> that changes itself spontaneously back and forth among different types while far from other particles.</a:t>
            </a:r>
            <a:endParaRPr lang="en-CA" smtClean="0"/>
          </a:p>
        </p:txBody>
      </p:sp>
      <p:sp>
        <p:nvSpPr>
          <p:cNvPr id="36867" name="Slide Number Placeholder 3"/>
          <p:cNvSpPr>
            <a:spLocks noGrp="1"/>
          </p:cNvSpPr>
          <p:nvPr>
            <p:ph type="sldNum" sz="quarter" idx="5"/>
          </p:nvPr>
        </p:nvSpPr>
        <p:spPr>
          <a:noFill/>
        </p:spPr>
        <p:txBody>
          <a:bodyPr/>
          <a:lstStyle/>
          <a:p>
            <a:fld id="{0B514215-0F68-4AB2-B224-4752B19BCB02}" type="slidenum">
              <a:rPr lang="en-CA" smtClean="0"/>
              <a:pPr/>
              <a:t>11</a:t>
            </a:fld>
            <a:endParaRPr lang="en-CA" smtClean="0"/>
          </a:p>
        </p:txBody>
      </p:sp>
    </p:spTree>
    <p:extLst>
      <p:ext uri="{BB962C8B-B14F-4D97-AF65-F5344CB8AC3E}">
        <p14:creationId xmlns:p14="http://schemas.microsoft.com/office/powerpoint/2010/main" val="384925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pPr eaLnBrk="1" hangingPunct="1">
              <a:spcBef>
                <a:spcPct val="0"/>
              </a:spcBef>
            </a:pPr>
            <a:r>
              <a:rPr lang="en-US" smtClean="0"/>
              <a:t>The number of neutrinos are conserved, but the specific types change, after the 8 minutes that it takes to get from the sun, they’re all mixed up.</a:t>
            </a:r>
          </a:p>
        </p:txBody>
      </p:sp>
      <p:sp>
        <p:nvSpPr>
          <p:cNvPr id="38915" name="Slide Number Placeholder 3"/>
          <p:cNvSpPr>
            <a:spLocks noGrp="1"/>
          </p:cNvSpPr>
          <p:nvPr>
            <p:ph type="sldNum" sz="quarter" idx="5"/>
          </p:nvPr>
        </p:nvSpPr>
        <p:spPr>
          <a:noFill/>
        </p:spPr>
        <p:txBody>
          <a:bodyPr/>
          <a:lstStyle/>
          <a:p>
            <a:fld id="{07A143EB-F77B-4113-BE0D-2DE27F4A6AAA}" type="slidenum">
              <a:rPr lang="en-CA" smtClean="0"/>
              <a:pPr/>
              <a:t>12</a:t>
            </a:fld>
            <a:endParaRPr lang="en-CA" smtClean="0"/>
          </a:p>
        </p:txBody>
      </p:sp>
    </p:spTree>
    <p:extLst>
      <p:ext uri="{BB962C8B-B14F-4D97-AF65-F5344CB8AC3E}">
        <p14:creationId xmlns:p14="http://schemas.microsoft.com/office/powerpoint/2010/main" val="33488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a:noFill/>
          <a:ln/>
        </p:spPr>
        <p:txBody>
          <a:bodyPr/>
          <a:lstStyle/>
          <a:p>
            <a:pPr eaLnBrk="1" hangingPunct="1">
              <a:spcBef>
                <a:spcPct val="0"/>
              </a:spcBef>
            </a:pPr>
            <a:r>
              <a:rPr lang="en-US" smtClean="0"/>
              <a:t>The </a:t>
            </a:r>
            <a:r>
              <a:rPr lang="en-US" smtClean="0">
                <a:latin typeface="Cambria Math" pitchFamily="18" charset="0"/>
              </a:rPr>
              <a:t>𝜈_𝑒→𝜈_𝜇→𝜈_𝜏→𝜈_𝑒  </a:t>
            </a:r>
            <a:r>
              <a:rPr lang="en-US" smtClean="0"/>
              <a:t>are called neutrino oscillations because the type of neutrino that it is oscillates back and forth. Quantum mechanics says that we need mass to make this happen.</a:t>
            </a:r>
          </a:p>
        </p:txBody>
      </p:sp>
      <p:sp>
        <p:nvSpPr>
          <p:cNvPr id="40963" name="Slide Number Placeholder 3"/>
          <p:cNvSpPr>
            <a:spLocks noGrp="1"/>
          </p:cNvSpPr>
          <p:nvPr>
            <p:ph type="sldNum" sz="quarter" idx="5"/>
          </p:nvPr>
        </p:nvSpPr>
        <p:spPr>
          <a:noFill/>
        </p:spPr>
        <p:txBody>
          <a:bodyPr/>
          <a:lstStyle/>
          <a:p>
            <a:fld id="{69CFB06C-D5FA-446A-B48E-D1BC39A23CC0}" type="slidenum">
              <a:rPr lang="en-CA" smtClean="0"/>
              <a:pPr/>
              <a:t>13</a:t>
            </a:fld>
            <a:endParaRPr lang="en-CA" smtClean="0"/>
          </a:p>
        </p:txBody>
      </p:sp>
    </p:spTree>
    <p:extLst>
      <p:ext uri="{BB962C8B-B14F-4D97-AF65-F5344CB8AC3E}">
        <p14:creationId xmlns:p14="http://schemas.microsoft.com/office/powerpoint/2010/main" val="420463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r>
              <a:rPr lang="en-US" smtClean="0"/>
              <a:t>Electrons are much lighter than muons. Tau weighs even more. The electron neutrino is known to be very much lighter than an electron, but no one knows exactly how much.</a:t>
            </a:r>
            <a:endParaRPr lang="en-CA" smtClean="0"/>
          </a:p>
        </p:txBody>
      </p:sp>
      <p:sp>
        <p:nvSpPr>
          <p:cNvPr id="43011" name="Slide Number Placeholder 3"/>
          <p:cNvSpPr>
            <a:spLocks noGrp="1"/>
          </p:cNvSpPr>
          <p:nvPr>
            <p:ph type="sldNum" sz="quarter" idx="5"/>
          </p:nvPr>
        </p:nvSpPr>
        <p:spPr>
          <a:noFill/>
        </p:spPr>
        <p:txBody>
          <a:bodyPr/>
          <a:lstStyle/>
          <a:p>
            <a:fld id="{C309B5F7-B827-4BBB-9D6B-E7C66ED7F329}" type="slidenum">
              <a:rPr lang="en-CA" smtClean="0"/>
              <a:pPr/>
              <a:t>14</a:t>
            </a:fld>
            <a:endParaRPr lang="en-CA" smtClean="0"/>
          </a:p>
        </p:txBody>
      </p:sp>
    </p:spTree>
    <p:extLst>
      <p:ext uri="{BB962C8B-B14F-4D97-AF65-F5344CB8AC3E}">
        <p14:creationId xmlns:p14="http://schemas.microsoft.com/office/powerpoint/2010/main" val="97029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pPr eaLnBrk="1" hangingPunct="1">
              <a:spcBef>
                <a:spcPct val="0"/>
              </a:spcBef>
            </a:pPr>
            <a:r>
              <a:rPr lang="en-US" smtClean="0"/>
              <a:t>Art McDonald and Kajita have been able to experimentally show that the neutrinos change types (flavours) using brilliant research and a huge international team based in Canada and Japan. They could detect the electron neutrinos and the total of all three neutrino types (flavours).</a:t>
            </a:r>
            <a:endParaRPr lang="en-CA" smtClean="0"/>
          </a:p>
        </p:txBody>
      </p:sp>
      <p:sp>
        <p:nvSpPr>
          <p:cNvPr id="45059" name="Slide Number Placeholder 3"/>
          <p:cNvSpPr>
            <a:spLocks noGrp="1"/>
          </p:cNvSpPr>
          <p:nvPr>
            <p:ph type="sldNum" sz="quarter" idx="5"/>
          </p:nvPr>
        </p:nvSpPr>
        <p:spPr>
          <a:noFill/>
        </p:spPr>
        <p:txBody>
          <a:bodyPr/>
          <a:lstStyle/>
          <a:p>
            <a:fld id="{54DE521F-EF4A-434E-BD39-A82F5FD4DD0C}" type="slidenum">
              <a:rPr lang="en-CA" smtClean="0"/>
              <a:pPr/>
              <a:t>15</a:t>
            </a:fld>
            <a:endParaRPr lang="en-CA" smtClean="0"/>
          </a:p>
        </p:txBody>
      </p:sp>
    </p:spTree>
    <p:extLst>
      <p:ext uri="{BB962C8B-B14F-4D97-AF65-F5344CB8AC3E}">
        <p14:creationId xmlns:p14="http://schemas.microsoft.com/office/powerpoint/2010/main" val="365776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pPr eaLnBrk="1" hangingPunct="1">
              <a:spcBef>
                <a:spcPct val="0"/>
              </a:spcBef>
            </a:pPr>
            <a:r>
              <a:rPr lang="en-US" smtClean="0"/>
              <a:t>An actual picture of the SNO lab deep underground.</a:t>
            </a:r>
            <a:endParaRPr lang="en-CA" smtClean="0"/>
          </a:p>
        </p:txBody>
      </p:sp>
      <p:sp>
        <p:nvSpPr>
          <p:cNvPr id="47107" name="Slide Number Placeholder 3"/>
          <p:cNvSpPr>
            <a:spLocks noGrp="1"/>
          </p:cNvSpPr>
          <p:nvPr>
            <p:ph type="sldNum" sz="quarter" idx="5"/>
          </p:nvPr>
        </p:nvSpPr>
        <p:spPr>
          <a:noFill/>
        </p:spPr>
        <p:txBody>
          <a:bodyPr/>
          <a:lstStyle/>
          <a:p>
            <a:fld id="{2FD910F6-D9B2-40FA-BF2C-B86CC79F693A}" type="slidenum">
              <a:rPr lang="en-CA" smtClean="0"/>
              <a:pPr/>
              <a:t>16</a:t>
            </a:fld>
            <a:endParaRPr lang="en-CA" smtClean="0"/>
          </a:p>
        </p:txBody>
      </p:sp>
    </p:spTree>
    <p:extLst>
      <p:ext uri="{BB962C8B-B14F-4D97-AF65-F5344CB8AC3E}">
        <p14:creationId xmlns:p14="http://schemas.microsoft.com/office/powerpoint/2010/main" val="188905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pPr eaLnBrk="1" hangingPunct="1">
              <a:spcBef>
                <a:spcPct val="0"/>
              </a:spcBef>
            </a:pPr>
            <a:r>
              <a:rPr lang="en-US" smtClean="0"/>
              <a:t>Heavy water (D</a:t>
            </a:r>
            <a:r>
              <a:rPr lang="en-US" baseline="-25000" smtClean="0"/>
              <a:t>2</a:t>
            </a:r>
            <a:r>
              <a:rPr lang="en-US" smtClean="0"/>
              <a:t>O) is one of the ways of detecting neutrinos. The neutrinos cause nuclear processes to happen that can be detected. It needs to be deep underground to shield the detector from cosmic rays.</a:t>
            </a:r>
            <a:endParaRPr lang="en-CA" smtClean="0"/>
          </a:p>
        </p:txBody>
      </p:sp>
      <p:sp>
        <p:nvSpPr>
          <p:cNvPr id="49155" name="Slide Number Placeholder 3"/>
          <p:cNvSpPr>
            <a:spLocks noGrp="1"/>
          </p:cNvSpPr>
          <p:nvPr>
            <p:ph type="sldNum" sz="quarter" idx="5"/>
          </p:nvPr>
        </p:nvSpPr>
        <p:spPr>
          <a:noFill/>
        </p:spPr>
        <p:txBody>
          <a:bodyPr/>
          <a:lstStyle/>
          <a:p>
            <a:fld id="{D7BAE012-913C-4761-85C6-8567A1E7CAFC}" type="slidenum">
              <a:rPr lang="en-CA" smtClean="0"/>
              <a:pPr/>
              <a:t>17</a:t>
            </a:fld>
            <a:endParaRPr lang="en-CA" smtClean="0"/>
          </a:p>
        </p:txBody>
      </p:sp>
    </p:spTree>
    <p:extLst>
      <p:ext uri="{BB962C8B-B14F-4D97-AF65-F5344CB8AC3E}">
        <p14:creationId xmlns:p14="http://schemas.microsoft.com/office/powerpoint/2010/main" val="206689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a:noFill/>
          <a:ln/>
        </p:spPr>
        <p:txBody>
          <a:bodyPr/>
          <a:lstStyle/>
          <a:p>
            <a:pPr eaLnBrk="1" hangingPunct="1">
              <a:spcBef>
                <a:spcPct val="0"/>
              </a:spcBef>
            </a:pPr>
            <a:r>
              <a:rPr lang="en-US" smtClean="0"/>
              <a:t>The Canadian nuclear power industry lent the needed D</a:t>
            </a:r>
            <a:r>
              <a:rPr lang="en-US" baseline="-25000" smtClean="0"/>
              <a:t>2</a:t>
            </a:r>
            <a:r>
              <a:rPr lang="en-US" smtClean="0"/>
              <a:t>O to SNO labs.</a:t>
            </a:r>
            <a:endParaRPr lang="en-CA" smtClean="0"/>
          </a:p>
        </p:txBody>
      </p:sp>
      <p:sp>
        <p:nvSpPr>
          <p:cNvPr id="51203" name="Slide Number Placeholder 3"/>
          <p:cNvSpPr>
            <a:spLocks noGrp="1"/>
          </p:cNvSpPr>
          <p:nvPr>
            <p:ph type="sldNum" sz="quarter" idx="5"/>
          </p:nvPr>
        </p:nvSpPr>
        <p:spPr>
          <a:noFill/>
        </p:spPr>
        <p:txBody>
          <a:bodyPr/>
          <a:lstStyle/>
          <a:p>
            <a:fld id="{88EFD40E-48BE-4DB5-877C-D0661D570676}" type="slidenum">
              <a:rPr lang="en-CA" smtClean="0"/>
              <a:pPr/>
              <a:t>18</a:t>
            </a:fld>
            <a:endParaRPr lang="en-CA" smtClean="0"/>
          </a:p>
        </p:txBody>
      </p:sp>
    </p:spTree>
    <p:extLst>
      <p:ext uri="{BB962C8B-B14F-4D97-AF65-F5344CB8AC3E}">
        <p14:creationId xmlns:p14="http://schemas.microsoft.com/office/powerpoint/2010/main" val="409548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a:noFill/>
          <a:ln/>
        </p:spPr>
        <p:txBody>
          <a:bodyPr/>
          <a:lstStyle/>
          <a:p>
            <a:pPr eaLnBrk="1" hangingPunct="1">
              <a:spcBef>
                <a:spcPct val="0"/>
              </a:spcBef>
            </a:pPr>
            <a:r>
              <a:rPr lang="en-US" smtClean="0"/>
              <a:t>Science is a constant evolving process, there are more Nobel prize level questions left to be answered by Canadians engaged in fundamental science research!</a:t>
            </a:r>
            <a:endParaRPr lang="en-CA" smtClean="0"/>
          </a:p>
        </p:txBody>
      </p:sp>
      <p:sp>
        <p:nvSpPr>
          <p:cNvPr id="53251" name="Slide Number Placeholder 3"/>
          <p:cNvSpPr>
            <a:spLocks noGrp="1"/>
          </p:cNvSpPr>
          <p:nvPr>
            <p:ph type="sldNum" sz="quarter" idx="5"/>
          </p:nvPr>
        </p:nvSpPr>
        <p:spPr>
          <a:noFill/>
        </p:spPr>
        <p:txBody>
          <a:bodyPr/>
          <a:lstStyle/>
          <a:p>
            <a:fld id="{92FCBF3C-C91A-463C-A016-6F6FB3269343}" type="slidenum">
              <a:rPr lang="en-CA" smtClean="0"/>
              <a:pPr/>
              <a:t>19</a:t>
            </a:fld>
            <a:endParaRPr lang="en-CA" smtClean="0"/>
          </a:p>
        </p:txBody>
      </p:sp>
    </p:spTree>
    <p:extLst>
      <p:ext uri="{BB962C8B-B14F-4D97-AF65-F5344CB8AC3E}">
        <p14:creationId xmlns:p14="http://schemas.microsoft.com/office/powerpoint/2010/main" val="59292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noFill/>
          <a:ln/>
        </p:spPr>
        <p:txBody>
          <a:bodyPr/>
          <a:lstStyle/>
          <a:p>
            <a:pPr eaLnBrk="1" hangingPunct="1">
              <a:spcBef>
                <a:spcPct val="0"/>
              </a:spcBef>
            </a:pPr>
            <a:r>
              <a:rPr lang="en-US" smtClean="0"/>
              <a:t>One of the fundamental building blocks of the universe. </a:t>
            </a:r>
            <a:endParaRPr lang="en-CA" smtClean="0"/>
          </a:p>
        </p:txBody>
      </p:sp>
      <p:sp>
        <p:nvSpPr>
          <p:cNvPr id="18435" name="Slide Number Placeholder 3"/>
          <p:cNvSpPr>
            <a:spLocks noGrp="1"/>
          </p:cNvSpPr>
          <p:nvPr>
            <p:ph type="sldNum" sz="quarter" idx="5"/>
          </p:nvPr>
        </p:nvSpPr>
        <p:spPr>
          <a:noFill/>
        </p:spPr>
        <p:txBody>
          <a:bodyPr/>
          <a:lstStyle/>
          <a:p>
            <a:fld id="{A00F23E4-5141-46C6-A2FE-9E31F6B08D62}" type="slidenum">
              <a:rPr lang="en-CA" smtClean="0"/>
              <a:pPr/>
              <a:t>2</a:t>
            </a:fld>
            <a:endParaRPr lang="en-CA" smtClean="0"/>
          </a:p>
        </p:txBody>
      </p:sp>
    </p:spTree>
    <p:extLst>
      <p:ext uri="{BB962C8B-B14F-4D97-AF65-F5344CB8AC3E}">
        <p14:creationId xmlns:p14="http://schemas.microsoft.com/office/powerpoint/2010/main" val="192208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a:noFill/>
          <a:ln/>
        </p:spPr>
        <p:txBody>
          <a:bodyPr/>
          <a:lstStyle/>
          <a:p>
            <a:pPr eaLnBrk="1" hangingPunct="1">
              <a:spcBef>
                <a:spcPct val="0"/>
              </a:spcBef>
            </a:pPr>
            <a:r>
              <a:rPr lang="en-US" smtClean="0"/>
              <a:t>Neutrinos are made in the centre of the sun, and pass through the sun without interacting at all! They are very weakly interacting.</a:t>
            </a:r>
            <a:endParaRPr lang="en-CA" smtClean="0"/>
          </a:p>
        </p:txBody>
      </p:sp>
      <p:sp>
        <p:nvSpPr>
          <p:cNvPr id="20483" name="Slide Number Placeholder 3"/>
          <p:cNvSpPr>
            <a:spLocks noGrp="1"/>
          </p:cNvSpPr>
          <p:nvPr>
            <p:ph type="sldNum" sz="quarter" idx="5"/>
          </p:nvPr>
        </p:nvSpPr>
        <p:spPr>
          <a:noFill/>
        </p:spPr>
        <p:txBody>
          <a:bodyPr/>
          <a:lstStyle/>
          <a:p>
            <a:fld id="{601FD5A3-92CA-4D76-99DA-3C65EDA36A59}" type="slidenum">
              <a:rPr lang="en-CA" smtClean="0"/>
              <a:pPr/>
              <a:t>3</a:t>
            </a:fld>
            <a:endParaRPr lang="en-CA" smtClean="0"/>
          </a:p>
        </p:txBody>
      </p:sp>
    </p:spTree>
    <p:extLst>
      <p:ext uri="{BB962C8B-B14F-4D97-AF65-F5344CB8AC3E}">
        <p14:creationId xmlns:p14="http://schemas.microsoft.com/office/powerpoint/2010/main" val="373852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a:noFill/>
          <a:ln/>
        </p:spPr>
        <p:txBody>
          <a:bodyPr/>
          <a:lstStyle/>
          <a:p>
            <a:pPr eaLnBrk="1" hangingPunct="1">
              <a:spcBef>
                <a:spcPct val="0"/>
              </a:spcBef>
            </a:pPr>
            <a:r>
              <a:rPr lang="en-US" smtClean="0"/>
              <a:t>Wolfgang Pauli is on top, Enrico Fermi is on bottom. Neutrino means little neutral one in Italian. </a:t>
            </a:r>
            <a:endParaRPr lang="en-CA" smtClean="0"/>
          </a:p>
        </p:txBody>
      </p:sp>
      <p:sp>
        <p:nvSpPr>
          <p:cNvPr id="22531" name="Slide Number Placeholder 3"/>
          <p:cNvSpPr>
            <a:spLocks noGrp="1"/>
          </p:cNvSpPr>
          <p:nvPr>
            <p:ph type="sldNum" sz="quarter" idx="5"/>
          </p:nvPr>
        </p:nvSpPr>
        <p:spPr>
          <a:noFill/>
        </p:spPr>
        <p:txBody>
          <a:bodyPr/>
          <a:lstStyle/>
          <a:p>
            <a:fld id="{35753A96-8CC0-4C38-BB21-989FE21154AD}" type="slidenum">
              <a:rPr lang="en-CA" smtClean="0"/>
              <a:pPr/>
              <a:t>4</a:t>
            </a:fld>
            <a:endParaRPr lang="en-CA" smtClean="0"/>
          </a:p>
        </p:txBody>
      </p:sp>
    </p:spTree>
    <p:extLst>
      <p:ext uri="{BB962C8B-B14F-4D97-AF65-F5344CB8AC3E}">
        <p14:creationId xmlns:p14="http://schemas.microsoft.com/office/powerpoint/2010/main" val="299203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a:noFill/>
          <a:ln/>
        </p:spPr>
        <p:txBody>
          <a:bodyPr/>
          <a:lstStyle/>
          <a:p>
            <a:pPr eaLnBrk="1" hangingPunct="1">
              <a:spcBef>
                <a:spcPct val="0"/>
              </a:spcBef>
            </a:pPr>
            <a:r>
              <a:rPr lang="en-US" smtClean="0"/>
              <a:t>Reines on left, Cowan on right</a:t>
            </a:r>
          </a:p>
          <a:p>
            <a:pPr eaLnBrk="1" hangingPunct="1">
              <a:spcBef>
                <a:spcPct val="0"/>
              </a:spcBef>
            </a:pPr>
            <a:r>
              <a:rPr lang="en-US" smtClean="0"/>
              <a:t>Used the neutrino flux from the nuclear reactor to get enough neutrinos to detect.</a:t>
            </a:r>
            <a:endParaRPr lang="en-CA" smtClean="0"/>
          </a:p>
        </p:txBody>
      </p:sp>
      <p:sp>
        <p:nvSpPr>
          <p:cNvPr id="24579" name="Slide Number Placeholder 3"/>
          <p:cNvSpPr>
            <a:spLocks noGrp="1"/>
          </p:cNvSpPr>
          <p:nvPr>
            <p:ph type="sldNum" sz="quarter" idx="5"/>
          </p:nvPr>
        </p:nvSpPr>
        <p:spPr>
          <a:noFill/>
        </p:spPr>
        <p:txBody>
          <a:bodyPr/>
          <a:lstStyle/>
          <a:p>
            <a:fld id="{3B07E6F7-FD85-4A75-97FD-74191E552743}" type="slidenum">
              <a:rPr lang="en-CA" smtClean="0"/>
              <a:pPr/>
              <a:t>5</a:t>
            </a:fld>
            <a:endParaRPr lang="en-CA" smtClean="0"/>
          </a:p>
        </p:txBody>
      </p:sp>
    </p:spTree>
    <p:extLst>
      <p:ext uri="{BB962C8B-B14F-4D97-AF65-F5344CB8AC3E}">
        <p14:creationId xmlns:p14="http://schemas.microsoft.com/office/powerpoint/2010/main" val="13780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a:noFill/>
          <a:ln/>
        </p:spPr>
        <p:txBody>
          <a:bodyPr/>
          <a:lstStyle/>
          <a:p>
            <a:pPr eaLnBrk="1" hangingPunct="1">
              <a:spcBef>
                <a:spcPct val="0"/>
              </a:spcBef>
            </a:pPr>
            <a:r>
              <a:rPr lang="en-US" smtClean="0"/>
              <a:t>This neutrino goes with the muon, another fundamental particle that’s like a big electron.</a:t>
            </a:r>
          </a:p>
          <a:p>
            <a:pPr eaLnBrk="1" hangingPunct="1">
              <a:spcBef>
                <a:spcPct val="0"/>
              </a:spcBef>
            </a:pPr>
            <a:r>
              <a:rPr lang="en-CA" smtClean="0"/>
              <a:t>Lederman (left), Schwartz (centre) and Steinberger (right)</a:t>
            </a:r>
          </a:p>
        </p:txBody>
      </p:sp>
      <p:sp>
        <p:nvSpPr>
          <p:cNvPr id="26627" name="Slide Number Placeholder 3"/>
          <p:cNvSpPr>
            <a:spLocks noGrp="1"/>
          </p:cNvSpPr>
          <p:nvPr>
            <p:ph type="sldNum" sz="quarter" idx="5"/>
          </p:nvPr>
        </p:nvSpPr>
        <p:spPr>
          <a:noFill/>
        </p:spPr>
        <p:txBody>
          <a:bodyPr/>
          <a:lstStyle/>
          <a:p>
            <a:fld id="{67D6D161-03C2-433E-B806-DB2825E61697}" type="slidenum">
              <a:rPr lang="en-CA" smtClean="0"/>
              <a:pPr/>
              <a:t>6</a:t>
            </a:fld>
            <a:endParaRPr lang="en-CA" smtClean="0"/>
          </a:p>
        </p:txBody>
      </p:sp>
    </p:spTree>
    <p:extLst>
      <p:ext uri="{BB962C8B-B14F-4D97-AF65-F5344CB8AC3E}">
        <p14:creationId xmlns:p14="http://schemas.microsoft.com/office/powerpoint/2010/main" val="115897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noFill/>
          <a:ln/>
        </p:spPr>
        <p:txBody>
          <a:bodyPr/>
          <a:lstStyle/>
          <a:p>
            <a:pPr eaLnBrk="1" hangingPunct="1">
              <a:spcBef>
                <a:spcPct val="0"/>
              </a:spcBef>
            </a:pPr>
            <a:r>
              <a:rPr lang="en-US" smtClean="0"/>
              <a:t>Cosmic neutrinos are useful for seeing nuclear interactions in space, it’s another window into the universe. Koshiba (left) and Davis (right)</a:t>
            </a:r>
            <a:endParaRPr lang="en-CA" smtClean="0"/>
          </a:p>
        </p:txBody>
      </p:sp>
      <p:sp>
        <p:nvSpPr>
          <p:cNvPr id="28675" name="Slide Number Placeholder 3"/>
          <p:cNvSpPr>
            <a:spLocks noGrp="1"/>
          </p:cNvSpPr>
          <p:nvPr>
            <p:ph type="sldNum" sz="quarter" idx="5"/>
          </p:nvPr>
        </p:nvSpPr>
        <p:spPr>
          <a:noFill/>
        </p:spPr>
        <p:txBody>
          <a:bodyPr/>
          <a:lstStyle/>
          <a:p>
            <a:fld id="{EF70ABCF-2205-4D4D-8CCE-5578FF7A6376}" type="slidenum">
              <a:rPr lang="en-CA" smtClean="0"/>
              <a:pPr/>
              <a:t>7</a:t>
            </a:fld>
            <a:endParaRPr lang="en-CA" smtClean="0"/>
          </a:p>
        </p:txBody>
      </p:sp>
    </p:spTree>
    <p:extLst>
      <p:ext uri="{BB962C8B-B14F-4D97-AF65-F5344CB8AC3E}">
        <p14:creationId xmlns:p14="http://schemas.microsoft.com/office/powerpoint/2010/main" val="368943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pPr eaLnBrk="1" hangingPunct="1">
              <a:spcBef>
                <a:spcPct val="0"/>
              </a:spcBef>
            </a:pPr>
            <a:r>
              <a:rPr lang="en-US" smtClean="0"/>
              <a:t>Neutrino comes in from the bottom right corner and hits a proton in a chamber filled with hydrogen gas at the right pressure and temperature. It ran into a proton (the hydrogen) and made the proton shoot off along the proton path), the neutrino transformed into a mu-meson and created a pi meson. This was not the first observed neutrino, but the first of this type of observation.</a:t>
            </a:r>
            <a:endParaRPr lang="en-CA" smtClean="0"/>
          </a:p>
        </p:txBody>
      </p:sp>
      <p:sp>
        <p:nvSpPr>
          <p:cNvPr id="30723" name="Slide Number Placeholder 3"/>
          <p:cNvSpPr>
            <a:spLocks noGrp="1"/>
          </p:cNvSpPr>
          <p:nvPr>
            <p:ph type="sldNum" sz="quarter" idx="5"/>
          </p:nvPr>
        </p:nvSpPr>
        <p:spPr>
          <a:noFill/>
        </p:spPr>
        <p:txBody>
          <a:bodyPr/>
          <a:lstStyle/>
          <a:p>
            <a:fld id="{31ADF7CE-0418-4003-AA8A-CE435226CFE0}" type="slidenum">
              <a:rPr lang="en-CA" smtClean="0"/>
              <a:pPr/>
              <a:t>8</a:t>
            </a:fld>
            <a:endParaRPr lang="en-CA" smtClean="0"/>
          </a:p>
        </p:txBody>
      </p:sp>
    </p:spTree>
    <p:extLst>
      <p:ext uri="{BB962C8B-B14F-4D97-AF65-F5344CB8AC3E}">
        <p14:creationId xmlns:p14="http://schemas.microsoft.com/office/powerpoint/2010/main" val="92809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a:ln/>
        </p:spPr>
        <p:txBody>
          <a:bodyPr/>
          <a:lstStyle/>
          <a:p>
            <a:pPr eaLnBrk="1" hangingPunct="1">
              <a:spcBef>
                <a:spcPct val="0"/>
              </a:spcBef>
            </a:pPr>
            <a:r>
              <a:rPr lang="en-US" smtClean="0"/>
              <a:t>Particles come in groups, like on the periodic table. </a:t>
            </a:r>
            <a:endParaRPr lang="en-CA" smtClean="0"/>
          </a:p>
        </p:txBody>
      </p:sp>
      <p:sp>
        <p:nvSpPr>
          <p:cNvPr id="32771" name="Slide Number Placeholder 3"/>
          <p:cNvSpPr>
            <a:spLocks noGrp="1"/>
          </p:cNvSpPr>
          <p:nvPr>
            <p:ph type="sldNum" sz="quarter" idx="5"/>
          </p:nvPr>
        </p:nvSpPr>
        <p:spPr>
          <a:noFill/>
        </p:spPr>
        <p:txBody>
          <a:bodyPr/>
          <a:lstStyle/>
          <a:p>
            <a:fld id="{61D81112-66C2-400F-8868-FC5D94C4B4E1}" type="slidenum">
              <a:rPr lang="en-CA" smtClean="0"/>
              <a:pPr/>
              <a:t>9</a:t>
            </a:fld>
            <a:endParaRPr lang="en-CA" smtClean="0"/>
          </a:p>
        </p:txBody>
      </p:sp>
    </p:spTree>
    <p:extLst>
      <p:ext uri="{BB962C8B-B14F-4D97-AF65-F5344CB8AC3E}">
        <p14:creationId xmlns:p14="http://schemas.microsoft.com/office/powerpoint/2010/main" val="423951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CA"/>
              <a:t>7/10/2015</a:t>
            </a:r>
          </a:p>
        </p:txBody>
      </p:sp>
      <p:sp>
        <p:nvSpPr>
          <p:cNvPr id="5"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6" name="Slide Number Placeholder 5"/>
          <p:cNvSpPr>
            <a:spLocks noGrp="1"/>
          </p:cNvSpPr>
          <p:nvPr>
            <p:ph type="sldNum" sz="quarter" idx="12"/>
          </p:nvPr>
        </p:nvSpPr>
        <p:spPr/>
        <p:txBody>
          <a:bodyPr/>
          <a:lstStyle>
            <a:lvl1pPr>
              <a:defRPr/>
            </a:lvl1pPr>
          </a:lstStyle>
          <a:p>
            <a:pPr>
              <a:defRPr/>
            </a:pPr>
            <a:fld id="{53256351-FE56-416F-91CE-61E1279B86CE}"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CA"/>
              <a:t>7/10/2015</a:t>
            </a:r>
          </a:p>
        </p:txBody>
      </p:sp>
      <p:sp>
        <p:nvSpPr>
          <p:cNvPr id="5"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6" name="Slide Number Placeholder 5"/>
          <p:cNvSpPr>
            <a:spLocks noGrp="1"/>
          </p:cNvSpPr>
          <p:nvPr>
            <p:ph type="sldNum" sz="quarter" idx="12"/>
          </p:nvPr>
        </p:nvSpPr>
        <p:spPr/>
        <p:txBody>
          <a:bodyPr/>
          <a:lstStyle>
            <a:lvl1pPr>
              <a:defRPr/>
            </a:lvl1pPr>
          </a:lstStyle>
          <a:p>
            <a:pPr>
              <a:defRPr/>
            </a:pPr>
            <a:fld id="{7B969867-255E-4C66-ADF2-DE2E215CF0A5}"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CA"/>
              <a:t>7/10/2015</a:t>
            </a:r>
          </a:p>
        </p:txBody>
      </p:sp>
      <p:sp>
        <p:nvSpPr>
          <p:cNvPr id="5"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6" name="Slide Number Placeholder 5"/>
          <p:cNvSpPr>
            <a:spLocks noGrp="1"/>
          </p:cNvSpPr>
          <p:nvPr>
            <p:ph type="sldNum" sz="quarter" idx="12"/>
          </p:nvPr>
        </p:nvSpPr>
        <p:spPr/>
        <p:txBody>
          <a:bodyPr/>
          <a:lstStyle>
            <a:lvl1pPr>
              <a:defRPr/>
            </a:lvl1pPr>
          </a:lstStyle>
          <a:p>
            <a:pPr>
              <a:defRPr/>
            </a:pPr>
            <a:fld id="{130ADD95-5E67-4497-BACC-225D1E55B2C0}"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CA"/>
              <a:t>7/10/2015</a:t>
            </a:r>
          </a:p>
        </p:txBody>
      </p:sp>
      <p:sp>
        <p:nvSpPr>
          <p:cNvPr id="5"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6" name="Slide Number Placeholder 5"/>
          <p:cNvSpPr>
            <a:spLocks noGrp="1"/>
          </p:cNvSpPr>
          <p:nvPr>
            <p:ph type="sldNum" sz="quarter" idx="12"/>
          </p:nvPr>
        </p:nvSpPr>
        <p:spPr/>
        <p:txBody>
          <a:bodyPr/>
          <a:lstStyle>
            <a:lvl1pPr>
              <a:defRPr/>
            </a:lvl1pPr>
          </a:lstStyle>
          <a:p>
            <a:pPr>
              <a:defRPr/>
            </a:pPr>
            <a:fld id="{8F2405DE-9BCA-4A85-9810-3ECEFF8B8FC9}"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CA"/>
              <a:t>7/10/2015</a:t>
            </a:r>
          </a:p>
        </p:txBody>
      </p:sp>
      <p:sp>
        <p:nvSpPr>
          <p:cNvPr id="5"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6" name="Slide Number Placeholder 5"/>
          <p:cNvSpPr>
            <a:spLocks noGrp="1"/>
          </p:cNvSpPr>
          <p:nvPr>
            <p:ph type="sldNum" sz="quarter" idx="12"/>
          </p:nvPr>
        </p:nvSpPr>
        <p:spPr/>
        <p:txBody>
          <a:bodyPr/>
          <a:lstStyle>
            <a:lvl1pPr>
              <a:defRPr/>
            </a:lvl1pPr>
          </a:lstStyle>
          <a:p>
            <a:pPr>
              <a:defRPr/>
            </a:pPr>
            <a:fld id="{B8F0FD0A-B3E8-4E91-922C-F155493A5A39}"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CA"/>
              <a:t>7/10/2015</a:t>
            </a:r>
          </a:p>
        </p:txBody>
      </p:sp>
      <p:sp>
        <p:nvSpPr>
          <p:cNvPr id="6"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7" name="Slide Number Placeholder 5"/>
          <p:cNvSpPr>
            <a:spLocks noGrp="1"/>
          </p:cNvSpPr>
          <p:nvPr>
            <p:ph type="sldNum" sz="quarter" idx="12"/>
          </p:nvPr>
        </p:nvSpPr>
        <p:spPr/>
        <p:txBody>
          <a:bodyPr/>
          <a:lstStyle>
            <a:lvl1pPr>
              <a:defRPr/>
            </a:lvl1pPr>
          </a:lstStyle>
          <a:p>
            <a:pPr>
              <a:defRPr/>
            </a:pPr>
            <a:fld id="{9E3BBE6E-9F2B-471A-AE2A-97A2749D0D1C}"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CA"/>
              <a:t>7/10/2015</a:t>
            </a:r>
          </a:p>
        </p:txBody>
      </p:sp>
      <p:sp>
        <p:nvSpPr>
          <p:cNvPr id="8"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9" name="Slide Number Placeholder 5"/>
          <p:cNvSpPr>
            <a:spLocks noGrp="1"/>
          </p:cNvSpPr>
          <p:nvPr>
            <p:ph type="sldNum" sz="quarter" idx="12"/>
          </p:nvPr>
        </p:nvSpPr>
        <p:spPr/>
        <p:txBody>
          <a:bodyPr/>
          <a:lstStyle>
            <a:lvl1pPr>
              <a:defRPr/>
            </a:lvl1pPr>
          </a:lstStyle>
          <a:p>
            <a:pPr>
              <a:defRPr/>
            </a:pPr>
            <a:fld id="{6AE87399-38C3-4FF9-B6F7-EA9EBF60BE71}"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CA"/>
              <a:t>7/10/2015</a:t>
            </a:r>
          </a:p>
        </p:txBody>
      </p:sp>
      <p:sp>
        <p:nvSpPr>
          <p:cNvPr id="4"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5" name="Slide Number Placeholder 5"/>
          <p:cNvSpPr>
            <a:spLocks noGrp="1"/>
          </p:cNvSpPr>
          <p:nvPr>
            <p:ph type="sldNum" sz="quarter" idx="12"/>
          </p:nvPr>
        </p:nvSpPr>
        <p:spPr/>
        <p:txBody>
          <a:bodyPr/>
          <a:lstStyle>
            <a:lvl1pPr>
              <a:defRPr/>
            </a:lvl1pPr>
          </a:lstStyle>
          <a:p>
            <a:pPr>
              <a:defRPr/>
            </a:pPr>
            <a:fld id="{DC1CD0CA-8CC8-449A-BE4B-7B94EDD1315C}"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CA"/>
              <a:t>7/10/2015</a:t>
            </a:r>
          </a:p>
        </p:txBody>
      </p:sp>
      <p:sp>
        <p:nvSpPr>
          <p:cNvPr id="3"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4" name="Slide Number Placeholder 5"/>
          <p:cNvSpPr>
            <a:spLocks noGrp="1"/>
          </p:cNvSpPr>
          <p:nvPr>
            <p:ph type="sldNum" sz="quarter" idx="12"/>
          </p:nvPr>
        </p:nvSpPr>
        <p:spPr/>
        <p:txBody>
          <a:bodyPr/>
          <a:lstStyle>
            <a:lvl1pPr>
              <a:defRPr/>
            </a:lvl1pPr>
          </a:lstStyle>
          <a:p>
            <a:pPr>
              <a:defRPr/>
            </a:pPr>
            <a:fld id="{6B21CA45-B861-4CAD-85D2-CF1370CA2680}"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CA"/>
              <a:t>7/10/2015</a:t>
            </a:r>
          </a:p>
        </p:txBody>
      </p:sp>
      <p:sp>
        <p:nvSpPr>
          <p:cNvPr id="6"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7" name="Slide Number Placeholder 5"/>
          <p:cNvSpPr>
            <a:spLocks noGrp="1"/>
          </p:cNvSpPr>
          <p:nvPr>
            <p:ph type="sldNum" sz="quarter" idx="12"/>
          </p:nvPr>
        </p:nvSpPr>
        <p:spPr/>
        <p:txBody>
          <a:bodyPr/>
          <a:lstStyle>
            <a:lvl1pPr>
              <a:defRPr/>
            </a:lvl1pPr>
          </a:lstStyle>
          <a:p>
            <a:pPr>
              <a:defRPr/>
            </a:pPr>
            <a:fld id="{949B881F-04CA-4BF1-BE86-8DD581FC457B}"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CA"/>
              <a:t>7/10/2015</a:t>
            </a:r>
          </a:p>
        </p:txBody>
      </p:sp>
      <p:sp>
        <p:nvSpPr>
          <p:cNvPr id="6" name="Footer Placeholder 4"/>
          <p:cNvSpPr>
            <a:spLocks noGrp="1" noChangeAspect="1"/>
          </p:cNvSpPr>
          <p:nvPr>
            <p:ph type="ftr" sz="quarter" idx="11"/>
          </p:nvPr>
        </p:nvSpPr>
        <p:spPr>
          <a:ln/>
        </p:spPr>
        <p:txBody>
          <a:bodyPr/>
          <a:lstStyle>
            <a:lvl1pPr>
              <a:defRPr/>
            </a:lvl1pPr>
          </a:lstStyle>
          <a:p>
            <a:pPr>
              <a:defRPr/>
            </a:pPr>
            <a:r>
              <a:rPr lang="en-CA"/>
              <a:t>Neutrino Nobel Prize overview</a:t>
            </a:r>
          </a:p>
        </p:txBody>
      </p:sp>
      <p:sp>
        <p:nvSpPr>
          <p:cNvPr id="7" name="Slide Number Placeholder 5"/>
          <p:cNvSpPr>
            <a:spLocks noGrp="1"/>
          </p:cNvSpPr>
          <p:nvPr>
            <p:ph type="sldNum" sz="quarter" idx="12"/>
          </p:nvPr>
        </p:nvSpPr>
        <p:spPr/>
        <p:txBody>
          <a:bodyPr/>
          <a:lstStyle>
            <a:lvl1pPr>
              <a:defRPr/>
            </a:lvl1pPr>
          </a:lstStyle>
          <a:p>
            <a:pPr>
              <a:defRPr/>
            </a:pPr>
            <a:fld id="{0BF5FDDB-5EED-4327-85B1-E4F6BC4423E5}"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0838" y="652462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CA"/>
              <a:t>7/10/2015</a:t>
            </a:r>
          </a:p>
        </p:txBody>
      </p:sp>
      <p:sp>
        <p:nvSpPr>
          <p:cNvPr id="5" name="Footer Placeholder 4"/>
          <p:cNvSpPr>
            <a:spLocks noGrp="1" noChangeAspect="1"/>
          </p:cNvSpPr>
          <p:nvPr>
            <p:ph type="ftr" sz="quarter" idx="3"/>
          </p:nvPr>
        </p:nvSpPr>
        <p:spPr bwMode="auto">
          <a:xfrm>
            <a:off x="2870200" y="6494463"/>
            <a:ext cx="3998913" cy="3635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CA"/>
              <a:t>Neutrino Nobel Prize overview</a:t>
            </a:r>
          </a:p>
        </p:txBody>
      </p:sp>
      <p:sp>
        <p:nvSpPr>
          <p:cNvPr id="6" name="Slide Number Placeholder 5"/>
          <p:cNvSpPr>
            <a:spLocks noGrp="1"/>
          </p:cNvSpPr>
          <p:nvPr>
            <p:ph type="sldNum" sz="quarter" idx="4"/>
          </p:nvPr>
        </p:nvSpPr>
        <p:spPr>
          <a:xfrm>
            <a:off x="8245475" y="6567488"/>
            <a:ext cx="500063" cy="2540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E59B2F-5714-43DF-9C76-32DF77A1F3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hyperphysics.phy-astr.gsu.edu/hbase/particles/sno.html" TargetMode="External"/><Relationship Id="rId13" Type="http://schemas.openxmlformats.org/officeDocument/2006/relationships/hyperlink" Target="https://icecube.wisc.edu/info/neutrinos" TargetMode="External"/><Relationship Id="rId3" Type="http://schemas.openxmlformats.org/officeDocument/2006/relationships/hyperlink" Target="http://www.nobelprize.org/nobel_prizes/physics/laureates/2015/" TargetMode="External"/><Relationship Id="rId7" Type="http://schemas.openxmlformats.org/officeDocument/2006/relationships/hyperlink" Target="NULL" TargetMode="External"/><Relationship Id="rId12" Type="http://schemas.openxmlformats.org/officeDocument/2006/relationships/hyperlink" Target="http://www-sk.icrr.u-tokyo.ac.jp/sk/index-e.html" TargetMode="External"/><Relationship Id="rId2" Type="http://schemas.openxmlformats.org/officeDocument/2006/relationships/hyperlink" Target="http://www.nu.to.infn.it/" TargetMode="External"/><Relationship Id="rId1" Type="http://schemas.openxmlformats.org/officeDocument/2006/relationships/slideLayout" Target="../slideLayouts/slideLayout2.xml"/><Relationship Id="rId6" Type="http://schemas.openxmlformats.org/officeDocument/2006/relationships/hyperlink" Target="https://www.snolab.ca/" TargetMode="External"/><Relationship Id="rId11" Type="http://schemas.openxmlformats.org/officeDocument/2006/relationships/hyperlink" Target="NULL" TargetMode="External"/><Relationship Id="rId5" Type="http://schemas.openxmlformats.org/officeDocument/2006/relationships/hyperlink" Target="http://www.sns.ias.edu/~jnb/" TargetMode="External"/><Relationship Id="rId10" Type="http://schemas.openxmlformats.org/officeDocument/2006/relationships/hyperlink" Target="http://www.ps.uci.edu/~superk/sk-info.html" TargetMode="External"/><Relationship Id="rId4" Type="http://schemas.openxmlformats.org/officeDocument/2006/relationships/hyperlink" Target="http://hyperphysics.phy-astr.gsu.edu/hbase/particles/neutrino.html" TargetMode="External"/><Relationship Id="rId9" Type="http://schemas.openxmlformats.org/officeDocument/2006/relationships/hyperlink" Target="http://www.ps.uci.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446088"/>
            <a:ext cx="7772400" cy="1817687"/>
          </a:xfrm>
        </p:spPr>
        <p:txBody>
          <a:bodyPr/>
          <a:lstStyle/>
          <a:p>
            <a:pPr eaLnBrk="1" hangingPunct="1"/>
            <a:r>
              <a:rPr lang="en-CA" smtClean="0"/>
              <a:t>Neutrino Nobel Prize overview</a:t>
            </a:r>
          </a:p>
        </p:txBody>
      </p:sp>
      <p:sp>
        <p:nvSpPr>
          <p:cNvPr id="15362" name="Subtitle 2"/>
          <p:cNvSpPr>
            <a:spLocks noGrp="1"/>
          </p:cNvSpPr>
          <p:nvPr>
            <p:ph type="subTitle" idx="1"/>
          </p:nvPr>
        </p:nvSpPr>
        <p:spPr>
          <a:xfrm>
            <a:off x="1143000" y="2641600"/>
            <a:ext cx="6858000" cy="1816100"/>
          </a:xfrm>
        </p:spPr>
        <p:txBody>
          <a:bodyPr/>
          <a:lstStyle/>
          <a:p>
            <a:pPr eaLnBrk="1" hangingPunct="1"/>
            <a:r>
              <a:rPr lang="en-US" smtClean="0"/>
              <a:t>Slides provided by the University of Calgary,  </a:t>
            </a:r>
            <a:br>
              <a:rPr lang="en-US" smtClean="0"/>
            </a:br>
            <a:r>
              <a:rPr lang="en-US" smtClean="0"/>
              <a:t>Dept. of Physics and Astronomy, </a:t>
            </a:r>
            <a:br>
              <a:rPr lang="en-US" smtClean="0"/>
            </a:br>
            <a:r>
              <a:rPr lang="en-US" smtClean="0"/>
              <a:t>Outreach Committee</a:t>
            </a:r>
          </a:p>
          <a:p>
            <a:pPr eaLnBrk="1" hangingPunct="1"/>
            <a:endParaRPr lang="en-US" sz="1200" smtClean="0"/>
          </a:p>
          <a:p>
            <a:pPr eaLnBrk="1" hangingPunct="1"/>
            <a:r>
              <a:rPr lang="en-US" smtClean="0"/>
              <a:t>Prepared by J. M. K. C. Donev</a:t>
            </a:r>
            <a:endParaRPr lang="en-CA" smtClean="0"/>
          </a:p>
        </p:txBody>
      </p:sp>
      <p:pic>
        <p:nvPicPr>
          <p:cNvPr id="15363" name="Shape 100"/>
          <p:cNvPicPr preferRelativeResize="0">
            <a:picLocks noChangeAspect="1" noChangeArrowheads="1"/>
          </p:cNvPicPr>
          <p:nvPr/>
        </p:nvPicPr>
        <p:blipFill>
          <a:blip r:embed="rId3"/>
          <a:srcRect/>
          <a:stretch>
            <a:fillRect/>
          </a:stretch>
        </p:blipFill>
        <p:spPr bwMode="auto">
          <a:xfrm>
            <a:off x="2544763" y="5081588"/>
            <a:ext cx="1822450" cy="1519237"/>
          </a:xfrm>
          <a:prstGeom prst="rect">
            <a:avLst/>
          </a:prstGeom>
          <a:noFill/>
          <a:ln w="9525">
            <a:noFill/>
            <a:miter lim="800000"/>
            <a:headEnd/>
            <a:tailEnd/>
          </a:ln>
        </p:spPr>
      </p:pic>
      <p:pic>
        <p:nvPicPr>
          <p:cNvPr id="15364" name="Picture 5"/>
          <p:cNvPicPr>
            <a:picLocks noChangeAspect="1"/>
          </p:cNvPicPr>
          <p:nvPr/>
        </p:nvPicPr>
        <p:blipFill>
          <a:blip r:embed="rId4"/>
          <a:srcRect r="83488"/>
          <a:stretch>
            <a:fillRect/>
          </a:stretch>
        </p:blipFill>
        <p:spPr bwMode="auto">
          <a:xfrm>
            <a:off x="171450" y="5026025"/>
            <a:ext cx="1857375" cy="1641475"/>
          </a:xfrm>
          <a:prstGeom prst="rect">
            <a:avLst/>
          </a:prstGeom>
          <a:noFill/>
          <a:ln w="9525">
            <a:noFill/>
            <a:miter lim="800000"/>
            <a:headEnd/>
            <a:tailEnd/>
          </a:ln>
        </p:spPr>
      </p:pic>
      <p:pic>
        <p:nvPicPr>
          <p:cNvPr id="15365" name="Picture 8" descr="CAPlogo-final-with-split-name-transp-for-PPT"/>
          <p:cNvPicPr>
            <a:picLocks noChangeAspect="1" noChangeArrowheads="1"/>
          </p:cNvPicPr>
          <p:nvPr/>
        </p:nvPicPr>
        <p:blipFill>
          <a:blip r:embed="rId5"/>
          <a:srcRect/>
          <a:stretch>
            <a:fillRect/>
          </a:stretch>
        </p:blipFill>
        <p:spPr bwMode="auto">
          <a:xfrm>
            <a:off x="7342188" y="4664075"/>
            <a:ext cx="1438275" cy="2193925"/>
          </a:xfrm>
          <a:prstGeom prst="rect">
            <a:avLst/>
          </a:prstGeom>
          <a:noFill/>
          <a:ln w="9525">
            <a:noFill/>
            <a:miter lim="800000"/>
            <a:headEnd/>
            <a:tailEnd/>
          </a:ln>
        </p:spPr>
      </p:pic>
      <p:pic>
        <p:nvPicPr>
          <p:cNvPr id="15366" name="Picture 8" descr="logo_HR"/>
          <p:cNvPicPr>
            <a:picLocks noChangeAspect="1" noChangeArrowheads="1"/>
          </p:cNvPicPr>
          <p:nvPr/>
        </p:nvPicPr>
        <p:blipFill>
          <a:blip r:embed="rId6"/>
          <a:srcRect/>
          <a:stretch>
            <a:fillRect/>
          </a:stretch>
        </p:blipFill>
        <p:spPr bwMode="auto">
          <a:xfrm>
            <a:off x="5013325" y="4910138"/>
            <a:ext cx="1833563" cy="178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CA"/>
              <a:t>7/10/2015</a:t>
            </a:r>
          </a:p>
        </p:txBody>
      </p:sp>
      <p:sp>
        <p:nvSpPr>
          <p:cNvPr id="1055" name="Footer Placeholder 4"/>
          <p:cNvSpPr>
            <a:spLocks noGrp="1" noChangeAspect="1"/>
          </p:cNvSpPr>
          <p:nvPr>
            <p:ph type="ftr" sz="quarter" idx="11"/>
          </p:nvPr>
        </p:nvSpPr>
        <p:spPr>
          <a:noFill/>
        </p:spPr>
        <p:txBody>
          <a:bodyPr/>
          <a:lstStyle/>
          <a:p>
            <a:r>
              <a:rPr lang="en-CA" smtClean="0"/>
              <a:t>Neutrino Nobel Prize overview</a:t>
            </a:r>
          </a:p>
        </p:txBody>
      </p:sp>
      <p:sp>
        <p:nvSpPr>
          <p:cNvPr id="8" name="Slide Number Placeholder 5"/>
          <p:cNvSpPr>
            <a:spLocks noGrp="1"/>
          </p:cNvSpPr>
          <p:nvPr>
            <p:ph type="sldNum" sz="quarter" idx="12"/>
          </p:nvPr>
        </p:nvSpPr>
        <p:spPr/>
        <p:txBody>
          <a:bodyPr/>
          <a:lstStyle/>
          <a:p>
            <a:pPr>
              <a:defRPr/>
            </a:pPr>
            <a:fld id="{A50D2697-96D2-40A1-B466-AE6C9DE3785F}" type="slidenum">
              <a:rPr lang="en-CA"/>
              <a:pPr>
                <a:defRPr/>
              </a:pPr>
              <a:t>10</a:t>
            </a:fld>
            <a:endParaRPr lang="en-CA"/>
          </a:p>
        </p:txBody>
      </p:sp>
      <p:sp>
        <p:nvSpPr>
          <p:cNvPr id="1057" name="Title 1"/>
          <p:cNvSpPr>
            <a:spLocks noGrp="1"/>
          </p:cNvSpPr>
          <p:nvPr>
            <p:ph type="title"/>
          </p:nvPr>
        </p:nvSpPr>
        <p:spPr/>
        <p:txBody>
          <a:bodyPr/>
          <a:lstStyle/>
          <a:p>
            <a:pPr eaLnBrk="1" hangingPunct="1"/>
            <a:r>
              <a:rPr lang="en-US" smtClean="0"/>
              <a:t>Fusion in the sun creates the solar neutrino problem</a:t>
            </a:r>
            <a:endParaRPr lang="en-CA" smtClean="0"/>
          </a:p>
        </p:txBody>
      </p:sp>
      <p:sp>
        <p:nvSpPr>
          <p:cNvPr id="1058" name="Content Placeholder 2"/>
          <p:cNvSpPr>
            <a:spLocks noGrp="1"/>
          </p:cNvSpPr>
          <p:nvPr>
            <p:ph idx="1"/>
          </p:nvPr>
        </p:nvSpPr>
        <p:spPr>
          <a:xfrm>
            <a:off x="638175" y="1825625"/>
            <a:ext cx="7886700" cy="4351338"/>
          </a:xfrm>
        </p:spPr>
        <p:txBody>
          <a:bodyPr/>
          <a:lstStyle/>
          <a:p>
            <a:pPr eaLnBrk="1" hangingPunct="1"/>
            <a:r>
              <a:rPr lang="en-US" smtClean="0"/>
              <a:t>Gives off neutrinos</a:t>
            </a:r>
          </a:p>
          <a:p>
            <a:pPr eaLnBrk="1" hangingPunct="1"/>
            <a:r>
              <a:rPr lang="en-US" smtClean="0"/>
              <a:t>Fewer </a:t>
            </a:r>
            <a:r>
              <a:rPr lang="en-CA" smtClean="0"/>
              <a:t>neutrinos detected than theories about the sun predict</a:t>
            </a:r>
          </a:p>
        </p:txBody>
      </p:sp>
      <p:graphicFrame>
        <p:nvGraphicFramePr>
          <p:cNvPr id="1053" name="Object 29"/>
          <p:cNvGraphicFramePr>
            <a:graphicFrameLocks noChangeAspect="1"/>
          </p:cNvGraphicFramePr>
          <p:nvPr/>
        </p:nvGraphicFramePr>
        <p:xfrm>
          <a:off x="1492250" y="3195638"/>
          <a:ext cx="6019800" cy="982662"/>
        </p:xfrm>
        <a:graphic>
          <a:graphicData uri="http://schemas.openxmlformats.org/presentationml/2006/ole">
            <mc:AlternateContent xmlns:mc="http://schemas.openxmlformats.org/markup-compatibility/2006">
              <mc:Choice xmlns:v="urn:schemas-microsoft-com:vml" Requires="v">
                <p:oleObj spid="_x0000_s1054" name="Equation" r:id="rId3" imgW="1397000" imgH="228600" progId="Equation.3">
                  <p:embed/>
                </p:oleObj>
              </mc:Choice>
              <mc:Fallback>
                <p:oleObj name="Equation" r:id="rId3" imgW="1397000" imgH="2286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3195638"/>
                        <a:ext cx="6019800"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59" name="Picture 6"/>
          <p:cNvPicPr>
            <a:picLocks noChangeAspect="1"/>
          </p:cNvPicPr>
          <p:nvPr/>
        </p:nvPicPr>
        <p:blipFill>
          <a:blip r:embed="rId5"/>
          <a:srcRect/>
          <a:stretch>
            <a:fillRect/>
          </a:stretch>
        </p:blipFill>
        <p:spPr bwMode="auto">
          <a:xfrm>
            <a:off x="3168650" y="4173538"/>
            <a:ext cx="2357438" cy="23574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35842"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A3DED838-6FB3-4DFE-8FEB-EC2D0148FF5C}" type="slidenum">
              <a:rPr lang="en-CA"/>
              <a:pPr>
                <a:defRPr/>
              </a:pPr>
              <a:t>11</a:t>
            </a:fld>
            <a:endParaRPr lang="en-CA"/>
          </a:p>
        </p:txBody>
      </p:sp>
      <p:sp>
        <p:nvSpPr>
          <p:cNvPr id="35844" name="Title 1"/>
          <p:cNvSpPr>
            <a:spLocks noGrp="1"/>
          </p:cNvSpPr>
          <p:nvPr>
            <p:ph type="title"/>
          </p:nvPr>
        </p:nvSpPr>
        <p:spPr>
          <a:xfrm>
            <a:off x="628650" y="327025"/>
            <a:ext cx="4854575" cy="1035050"/>
          </a:xfrm>
        </p:spPr>
        <p:txBody>
          <a:bodyPr/>
          <a:lstStyle/>
          <a:p>
            <a:pPr eaLnBrk="1" hangingPunct="1"/>
            <a:r>
              <a:rPr lang="en-CA" smtClean="0"/>
              <a:t>REALLY bizarre</a:t>
            </a:r>
          </a:p>
        </p:txBody>
      </p:sp>
      <p:sp>
        <p:nvSpPr>
          <p:cNvPr id="3" name="Content Placeholder 2"/>
          <p:cNvSpPr>
            <a:spLocks noGrp="1" noRot="1" noChangeAspect="1" noMove="1" noResize="1" noEditPoints="1" noAdjustHandles="1" noChangeArrowheads="1" noChangeShapeType="1" noTextEdit="1"/>
          </p:cNvSpPr>
          <p:nvPr>
            <p:ph idx="1"/>
          </p:nvPr>
        </p:nvSpPr>
        <p:spPr>
          <a:xfrm>
            <a:off x="628650" y="1690689"/>
            <a:ext cx="4510278" cy="4486274"/>
          </a:xfrm>
          <a:blipFill rotWithShape="0">
            <a:blip r:embed="rId3"/>
            <a:stretch>
              <a:fillRect l="-2432" t="-2717" r="-3378"/>
            </a:stretch>
          </a:blipFill>
        </p:spPr>
        <p:txBody>
          <a:bodyPr rtlCol="0">
            <a:normAutofit/>
          </a:bodyPr>
          <a:lstStyle/>
          <a:p>
            <a:pPr eaLnBrk="1" fontAlgn="auto" hangingPunct="1">
              <a:spcAft>
                <a:spcPts val="0"/>
              </a:spcAft>
              <a:buFont typeface="Arial" panose="020B0604020202020204" pitchFamily="34" charset="0"/>
              <a:buChar char="•"/>
              <a:defRPr/>
            </a:pPr>
            <a:r>
              <a:rPr lang="en-CA">
                <a:noFill/>
              </a:rPr>
              <a:t> </a:t>
            </a:r>
          </a:p>
        </p:txBody>
      </p:sp>
      <p:pic>
        <p:nvPicPr>
          <p:cNvPr id="35846" name="Picture 2" descr="http://scienceblogs.com/startswithabang/files/2012/07/FNAL_ESiegel.jpeg"/>
          <p:cNvPicPr>
            <a:picLocks noChangeAspect="1" noChangeArrowheads="1"/>
          </p:cNvPicPr>
          <p:nvPr/>
        </p:nvPicPr>
        <p:blipFill>
          <a:blip r:embed="rId4"/>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37890"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52024A50-170D-4C9D-BCBB-C03662667AB1}" type="slidenum">
              <a:rPr lang="en-CA"/>
              <a:pPr>
                <a:defRPr/>
              </a:pPr>
              <a:t>12</a:t>
            </a:fld>
            <a:endParaRPr lang="en-CA"/>
          </a:p>
        </p:txBody>
      </p:sp>
      <p:sp>
        <p:nvSpPr>
          <p:cNvPr id="37892" name="Title 1"/>
          <p:cNvSpPr>
            <a:spLocks noGrp="1"/>
          </p:cNvSpPr>
          <p:nvPr>
            <p:ph type="title"/>
          </p:nvPr>
        </p:nvSpPr>
        <p:spPr/>
        <p:txBody>
          <a:bodyPr/>
          <a:lstStyle/>
          <a:p>
            <a:pPr eaLnBrk="1" hangingPunct="1"/>
            <a:r>
              <a:rPr lang="en-US" smtClean="0"/>
              <a:t>Neutrino oscillations</a:t>
            </a:r>
            <a:endParaRPr lang="en-CA" smtClean="0"/>
          </a:p>
        </p:txBody>
      </p:sp>
      <p:sp>
        <p:nvSpPr>
          <p:cNvPr id="3" name="Content Placeholder 2"/>
          <p:cNvSpPr>
            <a:spLocks noGrp="1" noRot="1" noChangeAspect="1" noMove="1" noResize="1" noEditPoints="1" noAdjustHandles="1" noChangeArrowheads="1" noChangeShapeType="1" noTextEdit="1"/>
          </p:cNvSpPr>
          <p:nvPr>
            <p:ph idx="1"/>
          </p:nvPr>
        </p:nvSpPr>
        <p:spPr>
          <a:xfrm>
            <a:off x="628650" y="1825625"/>
            <a:ext cx="4510278" cy="4351338"/>
          </a:xfrm>
          <a:blipFill rotWithShape="0">
            <a:blip r:embed="rId3"/>
            <a:stretch>
              <a:fillRect l="-2432" t="-2241" r="-946"/>
            </a:stretch>
          </a:blipFill>
        </p:spPr>
        <p:txBody>
          <a:bodyPr rtlCol="0">
            <a:normAutofit/>
          </a:bodyPr>
          <a:lstStyle/>
          <a:p>
            <a:pPr eaLnBrk="1" fontAlgn="auto" hangingPunct="1">
              <a:spcAft>
                <a:spcPts val="0"/>
              </a:spcAft>
              <a:buFont typeface="Arial" panose="020B0604020202020204" pitchFamily="34" charset="0"/>
              <a:buChar char="•"/>
              <a:defRPr/>
            </a:pPr>
            <a:r>
              <a:rPr lang="en-CA">
                <a:noFill/>
              </a:rPr>
              <a:t> </a:t>
            </a:r>
          </a:p>
        </p:txBody>
      </p:sp>
      <p:pic>
        <p:nvPicPr>
          <p:cNvPr id="37894" name="Picture 2" descr="http://scienceblogs.com/startswithabang/files/2012/07/FNAL_ESiegel.jpeg"/>
          <p:cNvPicPr>
            <a:picLocks noChangeAspect="1" noChangeArrowheads="1"/>
          </p:cNvPicPr>
          <p:nvPr/>
        </p:nvPicPr>
        <p:blipFill>
          <a:blip r:embed="rId4"/>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39938"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1F579473-7D1E-419A-B158-B80F3D93A2E8}" type="slidenum">
              <a:rPr lang="en-CA"/>
              <a:pPr>
                <a:defRPr/>
              </a:pPr>
              <a:t>13</a:t>
            </a:fld>
            <a:endParaRPr lang="en-CA"/>
          </a:p>
        </p:txBody>
      </p:sp>
      <p:sp>
        <p:nvSpPr>
          <p:cNvPr id="39940" name="Title 1"/>
          <p:cNvSpPr>
            <a:spLocks noGrp="1"/>
          </p:cNvSpPr>
          <p:nvPr>
            <p:ph type="title"/>
          </p:nvPr>
        </p:nvSpPr>
        <p:spPr/>
        <p:txBody>
          <a:bodyPr/>
          <a:lstStyle/>
          <a:p>
            <a:pPr eaLnBrk="1" hangingPunct="1"/>
            <a:r>
              <a:rPr lang="en-US" smtClean="0"/>
              <a:t>Neutrino mass</a:t>
            </a:r>
            <a:endParaRPr lang="en-CA" smtClean="0"/>
          </a:p>
        </p:txBody>
      </p:sp>
      <p:sp>
        <p:nvSpPr>
          <p:cNvPr id="39941" name="Content Placeholder 2"/>
          <p:cNvSpPr>
            <a:spLocks noGrp="1"/>
          </p:cNvSpPr>
          <p:nvPr>
            <p:ph idx="1"/>
          </p:nvPr>
        </p:nvSpPr>
        <p:spPr>
          <a:xfrm>
            <a:off x="628650" y="1825625"/>
            <a:ext cx="4510088" cy="4351338"/>
          </a:xfrm>
        </p:spPr>
        <p:txBody>
          <a:bodyPr/>
          <a:lstStyle/>
          <a:p>
            <a:pPr eaLnBrk="1" hangingPunct="1"/>
            <a:r>
              <a:rPr lang="en-CA" smtClean="0"/>
              <a:t>Mass required to make the oscillations happen </a:t>
            </a:r>
            <a:r>
              <a:rPr lang="en-US" smtClean="0"/>
              <a:t>(proposed by </a:t>
            </a:r>
            <a:r>
              <a:rPr lang="en-CA" smtClean="0"/>
              <a:t>Wolfenstein, Mikheyev and Smirnov)</a:t>
            </a:r>
          </a:p>
          <a:p>
            <a:pPr eaLnBrk="1" hangingPunct="1"/>
            <a:endParaRPr lang="en-CA" smtClean="0"/>
          </a:p>
          <a:p>
            <a:pPr eaLnBrk="1" hangingPunct="1"/>
            <a:r>
              <a:rPr lang="en-CA" smtClean="0"/>
              <a:t>Can’t directly measure the mass</a:t>
            </a:r>
          </a:p>
        </p:txBody>
      </p:sp>
      <p:pic>
        <p:nvPicPr>
          <p:cNvPr id="39942" name="Picture 2" descr="http://scienceblogs.com/startswithabang/files/2012/07/FNAL_ESiegel.jpeg"/>
          <p:cNvPicPr>
            <a:picLocks noChangeAspect="1" noChangeArrowheads="1"/>
          </p:cNvPicPr>
          <p:nvPr/>
        </p:nvPicPr>
        <p:blipFill>
          <a:blip r:embed="rId3"/>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41986"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7614732E-6558-4046-AB47-FC3D79A84B28}" type="slidenum">
              <a:rPr lang="en-CA"/>
              <a:pPr>
                <a:defRPr/>
              </a:pPr>
              <a:t>14</a:t>
            </a:fld>
            <a:endParaRPr lang="en-CA"/>
          </a:p>
        </p:txBody>
      </p:sp>
      <p:sp>
        <p:nvSpPr>
          <p:cNvPr id="41988" name="Title 1"/>
          <p:cNvSpPr>
            <a:spLocks noGrp="1"/>
          </p:cNvSpPr>
          <p:nvPr>
            <p:ph type="title"/>
          </p:nvPr>
        </p:nvSpPr>
        <p:spPr>
          <a:xfrm>
            <a:off x="628650" y="107950"/>
            <a:ext cx="7886700" cy="1325563"/>
          </a:xfrm>
        </p:spPr>
        <p:txBody>
          <a:bodyPr/>
          <a:lstStyle/>
          <a:p>
            <a:pPr eaLnBrk="1" hangingPunct="1"/>
            <a:r>
              <a:rPr lang="en-US" smtClean="0"/>
              <a:t>Mass of leptons</a:t>
            </a:r>
            <a:endParaRPr lang="en-CA" smtClean="0"/>
          </a:p>
        </p:txBody>
      </p:sp>
      <p:sp>
        <p:nvSpPr>
          <p:cNvPr id="41989" name="Content Placeholder 2"/>
          <p:cNvSpPr>
            <a:spLocks noGrp="1"/>
          </p:cNvSpPr>
          <p:nvPr>
            <p:ph idx="1"/>
          </p:nvPr>
        </p:nvSpPr>
        <p:spPr>
          <a:xfrm>
            <a:off x="628650" y="1406525"/>
            <a:ext cx="4510088" cy="4351338"/>
          </a:xfrm>
        </p:spPr>
        <p:txBody>
          <a:bodyPr/>
          <a:lstStyle/>
          <a:p>
            <a:pPr eaLnBrk="1" hangingPunct="1"/>
            <a:r>
              <a:rPr lang="en-US" smtClean="0"/>
              <a:t>Mass of an electron (</a:t>
            </a:r>
            <a:r>
              <a:rPr lang="en-CA" i="1" smtClean="0"/>
              <a:t>m</a:t>
            </a:r>
            <a:r>
              <a:rPr lang="en-CA" i="1" baseline="-25000" smtClean="0"/>
              <a:t>e</a:t>
            </a:r>
            <a:r>
              <a:rPr lang="en-CA" baseline="-25000" smtClean="0"/>
              <a:t>-</a:t>
            </a:r>
            <a:r>
              <a:rPr lang="en-CA" smtClean="0"/>
              <a:t>) =</a:t>
            </a:r>
            <a:r>
              <a:rPr lang="en-US" smtClean="0"/>
              <a:t> 1800x smaller than the mass of a proton</a:t>
            </a:r>
          </a:p>
          <a:p>
            <a:pPr eaLnBrk="1" hangingPunct="1"/>
            <a:endParaRPr lang="en-CA" sz="500" smtClean="0"/>
          </a:p>
          <a:p>
            <a:pPr eaLnBrk="1" hangingPunct="1"/>
            <a:r>
              <a:rPr lang="en-CA" smtClean="0"/>
              <a:t>Muon is ~200 x </a:t>
            </a:r>
            <a:r>
              <a:rPr lang="en-CA" i="1" smtClean="0"/>
              <a:t>m</a:t>
            </a:r>
            <a:r>
              <a:rPr lang="en-CA" i="1" baseline="-25000" smtClean="0"/>
              <a:t>e</a:t>
            </a:r>
            <a:r>
              <a:rPr lang="en-CA" baseline="-25000" smtClean="0"/>
              <a:t>-</a:t>
            </a:r>
            <a:r>
              <a:rPr lang="en-CA" baseline="30000" smtClean="0"/>
              <a:t> </a:t>
            </a:r>
          </a:p>
          <a:p>
            <a:pPr eaLnBrk="1" hangingPunct="1"/>
            <a:endParaRPr lang="en-CA" sz="500" smtClean="0"/>
          </a:p>
          <a:p>
            <a:pPr eaLnBrk="1" hangingPunct="1"/>
            <a:r>
              <a:rPr lang="en-CA" smtClean="0"/>
              <a:t>Tau is ~3500 x </a:t>
            </a:r>
            <a:r>
              <a:rPr lang="en-CA" i="1" smtClean="0"/>
              <a:t>m</a:t>
            </a:r>
            <a:r>
              <a:rPr lang="en-CA" i="1" baseline="-25000" smtClean="0"/>
              <a:t>e</a:t>
            </a:r>
            <a:r>
              <a:rPr lang="en-CA" baseline="-25000" smtClean="0"/>
              <a:t>- </a:t>
            </a:r>
            <a:r>
              <a:rPr lang="en-CA" smtClean="0"/>
              <a:t>(bigger than a proton)</a:t>
            </a:r>
          </a:p>
          <a:p>
            <a:pPr eaLnBrk="1" hangingPunct="1"/>
            <a:endParaRPr lang="en-CA" sz="500" smtClean="0"/>
          </a:p>
          <a:p>
            <a:pPr eaLnBrk="1" hangingPunct="1"/>
            <a:r>
              <a:rPr lang="en-US" smtClean="0"/>
              <a:t>Neutrinos? Smaller than the electron mass, but how big? Open question!</a:t>
            </a:r>
            <a:endParaRPr lang="en-CA" smtClean="0"/>
          </a:p>
        </p:txBody>
      </p:sp>
      <p:pic>
        <p:nvPicPr>
          <p:cNvPr id="41990" name="Picture 2" descr="http://scienceblogs.com/startswithabang/files/2012/07/FNAL_ESiegel.jpeg"/>
          <p:cNvPicPr>
            <a:picLocks noChangeAspect="1" noChangeArrowheads="1"/>
          </p:cNvPicPr>
          <p:nvPr/>
        </p:nvPicPr>
        <p:blipFill>
          <a:blip r:embed="rId3"/>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CA"/>
              <a:t>7/10/2015</a:t>
            </a:r>
          </a:p>
        </p:txBody>
      </p:sp>
      <p:sp>
        <p:nvSpPr>
          <p:cNvPr id="44034" name="Footer Placeholder 4"/>
          <p:cNvSpPr>
            <a:spLocks noGrp="1" noChangeAspect="1"/>
          </p:cNvSpPr>
          <p:nvPr>
            <p:ph type="ftr" sz="quarter" idx="11"/>
          </p:nvPr>
        </p:nvSpPr>
        <p:spPr>
          <a:noFill/>
        </p:spPr>
        <p:txBody>
          <a:bodyPr/>
          <a:lstStyle/>
          <a:p>
            <a:r>
              <a:rPr lang="en-CA" smtClean="0"/>
              <a:t>Neutrino Nobel Prize overview</a:t>
            </a:r>
          </a:p>
        </p:txBody>
      </p:sp>
      <p:sp>
        <p:nvSpPr>
          <p:cNvPr id="11" name="Slide Number Placeholder 5"/>
          <p:cNvSpPr>
            <a:spLocks noGrp="1"/>
          </p:cNvSpPr>
          <p:nvPr>
            <p:ph type="sldNum" sz="quarter" idx="12"/>
          </p:nvPr>
        </p:nvSpPr>
        <p:spPr/>
        <p:txBody>
          <a:bodyPr/>
          <a:lstStyle/>
          <a:p>
            <a:pPr>
              <a:defRPr/>
            </a:pPr>
            <a:fld id="{5AABB05A-AE47-4B2B-91A5-3D0B42273241}" type="slidenum">
              <a:rPr lang="en-CA"/>
              <a:pPr>
                <a:defRPr/>
              </a:pPr>
              <a:t>15</a:t>
            </a:fld>
            <a:endParaRPr lang="en-CA"/>
          </a:p>
        </p:txBody>
      </p:sp>
      <p:sp>
        <p:nvSpPr>
          <p:cNvPr id="44036" name="Title 1"/>
          <p:cNvSpPr>
            <a:spLocks noGrp="1"/>
          </p:cNvSpPr>
          <p:nvPr>
            <p:ph type="title"/>
          </p:nvPr>
        </p:nvSpPr>
        <p:spPr/>
        <p:txBody>
          <a:bodyPr/>
          <a:lstStyle/>
          <a:p>
            <a:pPr eaLnBrk="1" hangingPunct="1"/>
            <a:r>
              <a:rPr lang="en-CA" sz="4000" b="1" smtClean="0"/>
              <a:t>October 6</a:t>
            </a:r>
            <a:r>
              <a:rPr lang="en-CA" sz="4000" b="1" baseline="30000" smtClean="0"/>
              <a:t>th</a:t>
            </a:r>
            <a:r>
              <a:rPr lang="en-CA" sz="4000" b="1" smtClean="0"/>
              <a:t> 2015</a:t>
            </a:r>
            <a:r>
              <a:rPr lang="en-CA" sz="4000" smtClean="0"/>
              <a:t> - Nobel prize awarded for experimentally detecting the changing flavours neutrinos!</a:t>
            </a:r>
          </a:p>
        </p:txBody>
      </p:sp>
      <p:pic>
        <p:nvPicPr>
          <p:cNvPr id="44037" name="Picture 2" descr="https://perimeterinstitute.ca/files/styles/related_content_width-full_colour/public/articles/attachements/headline_art_mcdonald.jpg"/>
          <p:cNvPicPr>
            <a:picLocks noChangeAspect="1" noChangeArrowheads="1"/>
          </p:cNvPicPr>
          <p:nvPr/>
        </p:nvPicPr>
        <p:blipFill>
          <a:blip r:embed="rId3"/>
          <a:srcRect/>
          <a:stretch>
            <a:fillRect/>
          </a:stretch>
        </p:blipFill>
        <p:spPr bwMode="auto">
          <a:xfrm>
            <a:off x="784225" y="2436813"/>
            <a:ext cx="3303588" cy="4068762"/>
          </a:xfrm>
          <a:prstGeom prst="rect">
            <a:avLst/>
          </a:prstGeom>
          <a:noFill/>
          <a:ln w="9525">
            <a:noFill/>
            <a:miter lim="800000"/>
            <a:headEnd/>
            <a:tailEnd/>
          </a:ln>
        </p:spPr>
      </p:pic>
      <p:pic>
        <p:nvPicPr>
          <p:cNvPr id="44038" name="Picture 4" descr="Takaaki Kajita"/>
          <p:cNvPicPr>
            <a:picLocks noChangeAspect="1" noChangeArrowheads="1"/>
          </p:cNvPicPr>
          <p:nvPr/>
        </p:nvPicPr>
        <p:blipFill>
          <a:blip r:embed="rId4"/>
          <a:srcRect/>
          <a:stretch>
            <a:fillRect/>
          </a:stretch>
        </p:blipFill>
        <p:spPr bwMode="auto">
          <a:xfrm>
            <a:off x="5527675" y="2438400"/>
            <a:ext cx="2916238" cy="4065588"/>
          </a:xfrm>
          <a:prstGeom prst="rect">
            <a:avLst/>
          </a:prstGeom>
          <a:noFill/>
          <a:ln w="9525">
            <a:noFill/>
            <a:miter lim="800000"/>
            <a:headEnd/>
            <a:tailEnd/>
          </a:ln>
        </p:spPr>
      </p:pic>
      <p:pic>
        <p:nvPicPr>
          <p:cNvPr id="44039" name="Picture 4" descr="https://encrypted-tbn2.gstatic.com/images?q=tbn:ANd9GcTcoMbnpxjhpVj_tblE1suVEXCjeelWgJMvl4tT6BaV-vn5VZS3Jk68Otct"/>
          <p:cNvPicPr>
            <a:picLocks noChangeAspect="1" noChangeArrowheads="1"/>
          </p:cNvPicPr>
          <p:nvPr/>
        </p:nvPicPr>
        <p:blipFill>
          <a:blip r:embed="rId5"/>
          <a:srcRect/>
          <a:stretch>
            <a:fillRect/>
          </a:stretch>
        </p:blipFill>
        <p:spPr bwMode="auto">
          <a:xfrm>
            <a:off x="2317750" y="5635625"/>
            <a:ext cx="1766888" cy="881063"/>
          </a:xfrm>
          <a:prstGeom prst="rect">
            <a:avLst/>
          </a:prstGeom>
          <a:noFill/>
          <a:ln w="9525">
            <a:noFill/>
            <a:miter lim="800000"/>
            <a:headEnd/>
            <a:tailEnd/>
          </a:ln>
        </p:spPr>
      </p:pic>
      <p:pic>
        <p:nvPicPr>
          <p:cNvPr id="44040" name="Picture 3"/>
          <p:cNvPicPr>
            <a:picLocks noChangeAspect="1"/>
          </p:cNvPicPr>
          <p:nvPr/>
        </p:nvPicPr>
        <p:blipFill>
          <a:blip r:embed="rId6"/>
          <a:srcRect/>
          <a:stretch>
            <a:fillRect/>
          </a:stretch>
        </p:blipFill>
        <p:spPr bwMode="auto">
          <a:xfrm>
            <a:off x="7165975" y="5657850"/>
            <a:ext cx="1285875" cy="857250"/>
          </a:xfrm>
          <a:prstGeom prst="rect">
            <a:avLst/>
          </a:prstGeom>
          <a:noFill/>
          <a:ln w="9525">
            <a:noFill/>
            <a:miter lim="800000"/>
            <a:headEnd/>
            <a:tailEnd/>
          </a:ln>
        </p:spPr>
      </p:pic>
      <p:sp>
        <p:nvSpPr>
          <p:cNvPr id="44041" name="Text Box 8"/>
          <p:cNvSpPr txBox="1">
            <a:spLocks noChangeArrowheads="1"/>
          </p:cNvSpPr>
          <p:nvPr/>
        </p:nvSpPr>
        <p:spPr bwMode="auto">
          <a:xfrm>
            <a:off x="676275" y="2005013"/>
            <a:ext cx="2106613" cy="473075"/>
          </a:xfrm>
          <a:prstGeom prst="rect">
            <a:avLst/>
          </a:prstGeom>
          <a:noFill/>
          <a:ln w="9525">
            <a:noFill/>
            <a:miter lim="800000"/>
            <a:headEnd/>
            <a:tailEnd/>
          </a:ln>
        </p:spPr>
        <p:txBody>
          <a:bodyPr wrap="none">
            <a:spAutoFit/>
          </a:bodyPr>
          <a:lstStyle/>
          <a:p>
            <a:r>
              <a:rPr lang="en-CA" sz="2500"/>
              <a:t>Art McDonald</a:t>
            </a:r>
          </a:p>
        </p:txBody>
      </p:sp>
      <p:sp>
        <p:nvSpPr>
          <p:cNvPr id="44042" name="Text Box 9"/>
          <p:cNvSpPr txBox="1">
            <a:spLocks noChangeArrowheads="1"/>
          </p:cNvSpPr>
          <p:nvPr/>
        </p:nvSpPr>
        <p:spPr bwMode="auto">
          <a:xfrm>
            <a:off x="5391150" y="1997075"/>
            <a:ext cx="2174875" cy="473075"/>
          </a:xfrm>
          <a:prstGeom prst="rect">
            <a:avLst/>
          </a:prstGeom>
          <a:noFill/>
          <a:ln w="9525">
            <a:noFill/>
            <a:miter lim="800000"/>
            <a:headEnd/>
            <a:tailEnd/>
          </a:ln>
        </p:spPr>
        <p:txBody>
          <a:bodyPr wrap="none">
            <a:spAutoFit/>
          </a:bodyPr>
          <a:lstStyle/>
          <a:p>
            <a:r>
              <a:rPr lang="en-CA" sz="2500"/>
              <a:t>Takaaki Kajita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7/10/2015</a:t>
            </a:r>
          </a:p>
        </p:txBody>
      </p:sp>
      <p:sp>
        <p:nvSpPr>
          <p:cNvPr id="46082" name="Footer Placeholder 4"/>
          <p:cNvSpPr>
            <a:spLocks noGrp="1" noChangeAspect="1"/>
          </p:cNvSpPr>
          <p:nvPr>
            <p:ph type="ftr" sz="quarter" idx="11"/>
          </p:nvPr>
        </p:nvSpPr>
        <p:spPr>
          <a:noFill/>
        </p:spPr>
        <p:txBody>
          <a:bodyPr/>
          <a:lstStyle/>
          <a:p>
            <a:r>
              <a:rPr lang="en-CA" smtClean="0"/>
              <a:t>Neutrino Nobel Prize overview</a:t>
            </a:r>
          </a:p>
        </p:txBody>
      </p:sp>
      <p:sp>
        <p:nvSpPr>
          <p:cNvPr id="6" name="Slide Number Placeholder 5"/>
          <p:cNvSpPr>
            <a:spLocks noGrp="1"/>
          </p:cNvSpPr>
          <p:nvPr>
            <p:ph type="sldNum" sz="quarter" idx="12"/>
          </p:nvPr>
        </p:nvSpPr>
        <p:spPr/>
        <p:txBody>
          <a:bodyPr/>
          <a:lstStyle/>
          <a:p>
            <a:pPr>
              <a:defRPr/>
            </a:pPr>
            <a:fld id="{3B8FBFB6-1E43-45B0-9414-FF1E5ADD0114}" type="slidenum">
              <a:rPr lang="en-CA"/>
              <a:pPr>
                <a:defRPr/>
              </a:pPr>
              <a:t>16</a:t>
            </a:fld>
            <a:endParaRPr lang="en-CA"/>
          </a:p>
        </p:txBody>
      </p:sp>
      <p:pic>
        <p:nvPicPr>
          <p:cNvPr id="46084" name="Picture 2" descr="http://www.sno.phy.queensu.ca/group/pics/sno6.jpg"/>
          <p:cNvPicPr>
            <a:picLocks noChangeAspect="1" noChangeArrowheads="1"/>
          </p:cNvPicPr>
          <p:nvPr/>
        </p:nvPicPr>
        <p:blipFill>
          <a:blip r:embed="rId3"/>
          <a:srcRect/>
          <a:stretch>
            <a:fillRect/>
          </a:stretch>
        </p:blipFill>
        <p:spPr bwMode="auto">
          <a:xfrm>
            <a:off x="0" y="0"/>
            <a:ext cx="4676775" cy="6542088"/>
          </a:xfrm>
          <a:prstGeom prst="rect">
            <a:avLst/>
          </a:prstGeom>
          <a:noFill/>
          <a:ln w="9525">
            <a:noFill/>
            <a:miter lim="800000"/>
            <a:headEnd/>
            <a:tailEnd/>
          </a:ln>
        </p:spPr>
      </p:pic>
      <p:sp>
        <p:nvSpPr>
          <p:cNvPr id="46085" name="Title 1"/>
          <p:cNvSpPr>
            <a:spLocks noGrp="1"/>
          </p:cNvSpPr>
          <p:nvPr>
            <p:ph type="title"/>
          </p:nvPr>
        </p:nvSpPr>
        <p:spPr>
          <a:xfrm>
            <a:off x="5634038" y="881063"/>
            <a:ext cx="3163887" cy="3822700"/>
          </a:xfrm>
        </p:spPr>
        <p:txBody>
          <a:bodyPr/>
          <a:lstStyle/>
          <a:p>
            <a:pPr eaLnBrk="1" hangingPunct="1"/>
            <a:r>
              <a:rPr lang="en-CA" sz="4000" smtClean="0"/>
              <a:t>Sudbury Neutrino Observatory (SNO)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48130"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3A997CF9-E8BE-45FC-AFAA-633FF5D443E6}" type="slidenum">
              <a:rPr lang="en-CA"/>
              <a:pPr>
                <a:defRPr/>
              </a:pPr>
              <a:t>17</a:t>
            </a:fld>
            <a:endParaRPr lang="en-CA"/>
          </a:p>
        </p:txBody>
      </p:sp>
      <p:sp>
        <p:nvSpPr>
          <p:cNvPr id="48132" name="Content Placeholder 2"/>
          <p:cNvSpPr>
            <a:spLocks noGrp="1"/>
          </p:cNvSpPr>
          <p:nvPr>
            <p:ph idx="1"/>
          </p:nvPr>
        </p:nvSpPr>
        <p:spPr>
          <a:xfrm>
            <a:off x="139700" y="2449513"/>
            <a:ext cx="3267075" cy="4043362"/>
          </a:xfrm>
        </p:spPr>
        <p:txBody>
          <a:bodyPr/>
          <a:lstStyle/>
          <a:p>
            <a:pPr marL="0" indent="0" eaLnBrk="1" hangingPunct="1"/>
            <a:r>
              <a:rPr lang="en-CA" smtClean="0"/>
              <a:t>  2 km underground</a:t>
            </a:r>
          </a:p>
          <a:p>
            <a:pPr marL="0" indent="0" eaLnBrk="1" hangingPunct="1"/>
            <a:r>
              <a:rPr lang="en-CA" smtClean="0"/>
              <a:t>  in Sudbury,</a:t>
            </a:r>
            <a:br>
              <a:rPr lang="en-CA" smtClean="0"/>
            </a:br>
            <a:r>
              <a:rPr lang="en-CA" smtClean="0"/>
              <a:t>   Ontario, Canada</a:t>
            </a:r>
          </a:p>
          <a:p>
            <a:pPr marL="0" indent="0" eaLnBrk="1" hangingPunct="1"/>
            <a:r>
              <a:rPr lang="en-CA" smtClean="0"/>
              <a:t>  within Vale nickel</a:t>
            </a:r>
            <a:br>
              <a:rPr lang="en-CA" smtClean="0"/>
            </a:br>
            <a:r>
              <a:rPr lang="en-CA" smtClean="0"/>
              <a:t>    mine</a:t>
            </a:r>
          </a:p>
          <a:p>
            <a:pPr marL="0" indent="0" eaLnBrk="1" hangingPunct="1"/>
            <a:r>
              <a:rPr lang="en-CA" smtClean="0"/>
              <a:t>  Uses D</a:t>
            </a:r>
            <a:r>
              <a:rPr lang="en-CA" baseline="-25000" smtClean="0"/>
              <a:t>2</a:t>
            </a:r>
            <a:r>
              <a:rPr lang="en-CA" smtClean="0"/>
              <a:t>O (heavy</a:t>
            </a:r>
            <a:br>
              <a:rPr lang="en-CA" smtClean="0"/>
            </a:br>
            <a:r>
              <a:rPr lang="en-CA" smtClean="0"/>
              <a:t>   water) and</a:t>
            </a:r>
            <a:br>
              <a:rPr lang="en-CA" smtClean="0"/>
            </a:br>
            <a:r>
              <a:rPr lang="en-CA" smtClean="0"/>
              <a:t>   Cherenkov</a:t>
            </a:r>
            <a:br>
              <a:rPr lang="en-CA" smtClean="0"/>
            </a:br>
            <a:r>
              <a:rPr lang="en-CA" smtClean="0"/>
              <a:t>   radiation</a:t>
            </a:r>
          </a:p>
          <a:p>
            <a:pPr marL="0" indent="0" eaLnBrk="1" hangingPunct="1"/>
            <a:endParaRPr lang="en-CA" smtClean="0"/>
          </a:p>
        </p:txBody>
      </p:sp>
      <p:pic>
        <p:nvPicPr>
          <p:cNvPr id="48133" name="Picture 2" descr="http://www.sno.phy.queensu.ca/images/man_on_deck.GIF"/>
          <p:cNvPicPr>
            <a:picLocks noChangeAspect="1" noChangeArrowheads="1"/>
          </p:cNvPicPr>
          <p:nvPr/>
        </p:nvPicPr>
        <p:blipFill>
          <a:blip r:embed="rId3"/>
          <a:srcRect/>
          <a:stretch>
            <a:fillRect/>
          </a:stretch>
        </p:blipFill>
        <p:spPr bwMode="auto">
          <a:xfrm>
            <a:off x="3673475" y="9525"/>
            <a:ext cx="5470525" cy="6534150"/>
          </a:xfrm>
          <a:prstGeom prst="rect">
            <a:avLst/>
          </a:prstGeom>
          <a:noFill/>
          <a:ln w="9525">
            <a:noFill/>
            <a:miter lim="800000"/>
            <a:headEnd/>
            <a:tailEnd/>
          </a:ln>
        </p:spPr>
      </p:pic>
      <p:pic>
        <p:nvPicPr>
          <p:cNvPr id="48134" name="Picture 4" descr="https://encrypted-tbn2.gstatic.com/images?q=tbn:ANd9GcTcoMbnpxjhpVj_tblE1suVEXCjeelWgJMvl4tT6BaV-vn5VZS3Jk68Otct"/>
          <p:cNvPicPr>
            <a:picLocks noChangeAspect="1" noChangeArrowheads="1"/>
          </p:cNvPicPr>
          <p:nvPr/>
        </p:nvPicPr>
        <p:blipFill>
          <a:blip r:embed="rId4"/>
          <a:srcRect/>
          <a:stretch>
            <a:fillRect/>
          </a:stretch>
        </p:blipFill>
        <p:spPr bwMode="auto">
          <a:xfrm>
            <a:off x="0" y="485775"/>
            <a:ext cx="3386138" cy="169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7/10/2015</a:t>
            </a:r>
          </a:p>
        </p:txBody>
      </p:sp>
      <p:sp>
        <p:nvSpPr>
          <p:cNvPr id="50178" name="Footer Placeholder 4"/>
          <p:cNvSpPr>
            <a:spLocks noGrp="1" noChangeAspect="1"/>
          </p:cNvSpPr>
          <p:nvPr>
            <p:ph type="ftr" sz="quarter" idx="11"/>
          </p:nvPr>
        </p:nvSpPr>
        <p:spPr>
          <a:noFill/>
        </p:spPr>
        <p:txBody>
          <a:bodyPr/>
          <a:lstStyle/>
          <a:p>
            <a:r>
              <a:rPr lang="en-CA" smtClean="0"/>
              <a:t>Neutrino Nobel Prize overview</a:t>
            </a:r>
          </a:p>
        </p:txBody>
      </p:sp>
      <p:sp>
        <p:nvSpPr>
          <p:cNvPr id="6" name="Slide Number Placeholder 5"/>
          <p:cNvSpPr>
            <a:spLocks noGrp="1"/>
          </p:cNvSpPr>
          <p:nvPr>
            <p:ph type="sldNum" sz="quarter" idx="12"/>
          </p:nvPr>
        </p:nvSpPr>
        <p:spPr/>
        <p:txBody>
          <a:bodyPr/>
          <a:lstStyle/>
          <a:p>
            <a:pPr>
              <a:defRPr/>
            </a:pPr>
            <a:fld id="{3E1081F0-6818-4FBB-BBB9-8511B8CF05CF}" type="slidenum">
              <a:rPr lang="en-CA"/>
              <a:pPr>
                <a:defRPr/>
              </a:pPr>
              <a:t>18</a:t>
            </a:fld>
            <a:endParaRPr lang="en-CA"/>
          </a:p>
        </p:txBody>
      </p:sp>
      <p:sp>
        <p:nvSpPr>
          <p:cNvPr id="50180" name="Title 1"/>
          <p:cNvSpPr>
            <a:spLocks noGrp="1"/>
          </p:cNvSpPr>
          <p:nvPr>
            <p:ph type="title"/>
          </p:nvPr>
        </p:nvSpPr>
        <p:spPr>
          <a:xfrm>
            <a:off x="628650" y="203200"/>
            <a:ext cx="7886700" cy="1325563"/>
          </a:xfrm>
        </p:spPr>
        <p:txBody>
          <a:bodyPr/>
          <a:lstStyle/>
          <a:p>
            <a:pPr eaLnBrk="1" hangingPunct="1"/>
            <a:r>
              <a:rPr lang="en-CA" sz="3200" smtClean="0"/>
              <a:t>D</a:t>
            </a:r>
            <a:r>
              <a:rPr lang="en-CA" sz="3200" baseline="-25000" smtClean="0"/>
              <a:t>2</a:t>
            </a:r>
            <a:r>
              <a:rPr lang="en-CA" sz="3200" smtClean="0"/>
              <a:t>O made by Atomic Energy of Canada Limited (now CANDU Inc. and Canada Nuclear Labs)</a:t>
            </a:r>
          </a:p>
        </p:txBody>
      </p:sp>
      <p:pic>
        <p:nvPicPr>
          <p:cNvPr id="50181" name="Picture 2" descr="Bruce Heavy Water Plant 460 (OPG)"/>
          <p:cNvPicPr>
            <a:picLocks noGrp="1" noChangeAspect="1" noChangeArrowheads="1"/>
          </p:cNvPicPr>
          <p:nvPr>
            <p:ph idx="1"/>
          </p:nvPr>
        </p:nvPicPr>
        <p:blipFill>
          <a:blip r:embed="rId3"/>
          <a:srcRect/>
          <a:stretch>
            <a:fillRect/>
          </a:stretch>
        </p:blipFill>
        <p:spPr>
          <a:xfrm>
            <a:off x="1141413" y="1443038"/>
            <a:ext cx="6677025" cy="50069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7/10/2015</a:t>
            </a:r>
          </a:p>
        </p:txBody>
      </p:sp>
      <p:sp>
        <p:nvSpPr>
          <p:cNvPr id="52226" name="Footer Placeholder 4"/>
          <p:cNvSpPr>
            <a:spLocks noGrp="1" noChangeAspect="1"/>
          </p:cNvSpPr>
          <p:nvPr>
            <p:ph type="ftr" sz="quarter" idx="11"/>
          </p:nvPr>
        </p:nvSpPr>
        <p:spPr>
          <a:noFill/>
        </p:spPr>
        <p:txBody>
          <a:bodyPr/>
          <a:lstStyle/>
          <a:p>
            <a:r>
              <a:rPr lang="en-CA" smtClean="0"/>
              <a:t>Neutrino Nobel Prize overview</a:t>
            </a:r>
          </a:p>
        </p:txBody>
      </p:sp>
      <p:sp>
        <p:nvSpPr>
          <p:cNvPr id="6" name="Slide Number Placeholder 5"/>
          <p:cNvSpPr>
            <a:spLocks noGrp="1"/>
          </p:cNvSpPr>
          <p:nvPr>
            <p:ph type="sldNum" sz="quarter" idx="12"/>
          </p:nvPr>
        </p:nvSpPr>
        <p:spPr/>
        <p:txBody>
          <a:bodyPr/>
          <a:lstStyle/>
          <a:p>
            <a:pPr>
              <a:defRPr/>
            </a:pPr>
            <a:fld id="{B099E705-A24A-4646-B896-E91BC9F97B9C}" type="slidenum">
              <a:rPr lang="en-CA"/>
              <a:pPr>
                <a:defRPr/>
              </a:pPr>
              <a:t>19</a:t>
            </a:fld>
            <a:endParaRPr lang="en-CA"/>
          </a:p>
        </p:txBody>
      </p:sp>
      <p:sp>
        <p:nvSpPr>
          <p:cNvPr id="52228" name="Title 1"/>
          <p:cNvSpPr>
            <a:spLocks noGrp="1"/>
          </p:cNvSpPr>
          <p:nvPr>
            <p:ph type="title"/>
          </p:nvPr>
        </p:nvSpPr>
        <p:spPr/>
        <p:txBody>
          <a:bodyPr/>
          <a:lstStyle/>
          <a:p>
            <a:pPr eaLnBrk="1" hangingPunct="1"/>
            <a:r>
              <a:rPr lang="en-CA" smtClean="0"/>
              <a:t>Much yet to discover!</a:t>
            </a:r>
          </a:p>
        </p:txBody>
      </p:sp>
      <p:sp>
        <p:nvSpPr>
          <p:cNvPr id="52229" name="Content Placeholder 2"/>
          <p:cNvSpPr>
            <a:spLocks noGrp="1"/>
          </p:cNvSpPr>
          <p:nvPr>
            <p:ph idx="1"/>
          </p:nvPr>
        </p:nvSpPr>
        <p:spPr/>
        <p:txBody>
          <a:bodyPr/>
          <a:lstStyle/>
          <a:p>
            <a:pPr eaLnBrk="1" hangingPunct="1"/>
            <a:r>
              <a:rPr lang="en-CA" smtClean="0"/>
              <a:t>Are neutrinos their own anti-particle?</a:t>
            </a:r>
          </a:p>
          <a:p>
            <a:pPr eaLnBrk="1" hangingPunct="1"/>
            <a:endParaRPr lang="en-CA" sz="500" smtClean="0"/>
          </a:p>
          <a:p>
            <a:pPr eaLnBrk="1" hangingPunct="1"/>
            <a:r>
              <a:rPr lang="en-CA" smtClean="0"/>
              <a:t>Do neutrinos and anti-neutrinos behave differently?</a:t>
            </a:r>
          </a:p>
          <a:p>
            <a:pPr eaLnBrk="1" hangingPunct="1"/>
            <a:endParaRPr lang="en-CA" sz="500" smtClean="0"/>
          </a:p>
          <a:p>
            <a:pPr eaLnBrk="1" hangingPunct="1"/>
            <a:r>
              <a:rPr lang="en-CA" smtClean="0"/>
              <a:t>What are the masses of the 3 neutrinos?</a:t>
            </a:r>
          </a:p>
          <a:p>
            <a:pPr eaLnBrk="1" hangingPunct="1"/>
            <a:endParaRPr lang="en-CA" sz="500" smtClean="0"/>
          </a:p>
          <a:p>
            <a:pPr eaLnBrk="1" hangingPunct="1"/>
            <a:r>
              <a:rPr lang="en-CA" smtClean="0"/>
              <a:t>Are there only 3 neutrinos?</a:t>
            </a:r>
          </a:p>
          <a:p>
            <a:pPr eaLnBrk="1" hangingPunct="1"/>
            <a:endParaRPr lang="en-CA" sz="500" smtClean="0"/>
          </a:p>
          <a:p>
            <a:pPr eaLnBrk="1" hangingPunct="1"/>
            <a:r>
              <a:rPr lang="en-US" smtClean="0"/>
              <a:t>How do neutrinos mix their flavours?</a:t>
            </a:r>
            <a:endParaRPr lang="en-CA"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17410"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A3AF8775-7FEA-4798-93A0-3F7D349F4BF3}" type="slidenum">
              <a:rPr lang="en-CA"/>
              <a:pPr>
                <a:defRPr/>
              </a:pPr>
              <a:t>2</a:t>
            </a:fld>
            <a:endParaRPr lang="en-CA"/>
          </a:p>
        </p:txBody>
      </p:sp>
      <p:sp>
        <p:nvSpPr>
          <p:cNvPr id="17412" name="Title 1"/>
          <p:cNvSpPr>
            <a:spLocks noGrp="1"/>
          </p:cNvSpPr>
          <p:nvPr>
            <p:ph type="title"/>
          </p:nvPr>
        </p:nvSpPr>
        <p:spPr>
          <a:xfrm>
            <a:off x="628650" y="307975"/>
            <a:ext cx="7886700" cy="1325563"/>
          </a:xfrm>
        </p:spPr>
        <p:txBody>
          <a:bodyPr/>
          <a:lstStyle/>
          <a:p>
            <a:pPr algn="ctr" eaLnBrk="1" hangingPunct="1"/>
            <a:r>
              <a:rPr lang="en-CA" smtClean="0"/>
              <a:t>Neutrinos are fundamental particles</a:t>
            </a:r>
          </a:p>
        </p:txBody>
      </p:sp>
      <p:sp>
        <p:nvSpPr>
          <p:cNvPr id="17413" name="Content Placeholder 2"/>
          <p:cNvSpPr>
            <a:spLocks noGrp="1"/>
          </p:cNvSpPr>
          <p:nvPr>
            <p:ph idx="1"/>
          </p:nvPr>
        </p:nvSpPr>
        <p:spPr/>
        <p:txBody>
          <a:bodyPr/>
          <a:lstStyle/>
          <a:p>
            <a:pPr eaLnBrk="1" hangingPunct="1"/>
            <a:endParaRPr lang="en-CA" smtClean="0"/>
          </a:p>
        </p:txBody>
      </p:sp>
      <p:pic>
        <p:nvPicPr>
          <p:cNvPr id="17414" name="Picture 2" descr="http://scienceblogs.com/startswithabang/files/2012/07/FNAL_ESiegel.jpeg"/>
          <p:cNvPicPr>
            <a:picLocks noChangeAspect="1" noChangeArrowheads="1"/>
          </p:cNvPicPr>
          <p:nvPr/>
        </p:nvPicPr>
        <p:blipFill>
          <a:blip r:embed="rId3"/>
          <a:srcRect r="1309" b="8167"/>
          <a:stretch>
            <a:fillRect/>
          </a:stretch>
        </p:blipFill>
        <p:spPr bwMode="auto">
          <a:xfrm>
            <a:off x="2052638" y="1673225"/>
            <a:ext cx="5637212" cy="468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CA"/>
              <a:t>7/10/2015</a:t>
            </a:r>
          </a:p>
        </p:txBody>
      </p:sp>
      <p:sp>
        <p:nvSpPr>
          <p:cNvPr id="54274" name="Footer Placeholder 4"/>
          <p:cNvSpPr>
            <a:spLocks noGrp="1" noChangeAspect="1"/>
          </p:cNvSpPr>
          <p:nvPr>
            <p:ph type="ftr" sz="quarter" idx="11"/>
          </p:nvPr>
        </p:nvSpPr>
        <p:spPr>
          <a:noFill/>
        </p:spPr>
        <p:txBody>
          <a:bodyPr/>
          <a:lstStyle/>
          <a:p>
            <a:r>
              <a:rPr lang="en-CA" smtClean="0"/>
              <a:t>Neutrino Nobel Prize overview</a:t>
            </a:r>
          </a:p>
        </p:txBody>
      </p:sp>
      <p:sp>
        <p:nvSpPr>
          <p:cNvPr id="6" name="Slide Number Placeholder 5"/>
          <p:cNvSpPr>
            <a:spLocks noGrp="1"/>
          </p:cNvSpPr>
          <p:nvPr>
            <p:ph type="sldNum" sz="quarter" idx="12"/>
          </p:nvPr>
        </p:nvSpPr>
        <p:spPr/>
        <p:txBody>
          <a:bodyPr/>
          <a:lstStyle/>
          <a:p>
            <a:pPr>
              <a:defRPr/>
            </a:pPr>
            <a:fld id="{DE59FCDC-5033-4ACD-A503-2A63A853298C}" type="slidenum">
              <a:rPr lang="en-CA"/>
              <a:pPr>
                <a:defRPr/>
              </a:pPr>
              <a:t>20</a:t>
            </a:fld>
            <a:endParaRPr lang="en-CA"/>
          </a:p>
        </p:txBody>
      </p:sp>
      <p:sp>
        <p:nvSpPr>
          <p:cNvPr id="54276" name="Title 1"/>
          <p:cNvSpPr>
            <a:spLocks noGrp="1"/>
          </p:cNvSpPr>
          <p:nvPr>
            <p:ph type="title"/>
          </p:nvPr>
        </p:nvSpPr>
        <p:spPr>
          <a:xfrm>
            <a:off x="628650" y="0"/>
            <a:ext cx="7886700" cy="1325563"/>
          </a:xfrm>
        </p:spPr>
        <p:txBody>
          <a:bodyPr/>
          <a:lstStyle/>
          <a:p>
            <a:pPr eaLnBrk="1" hangingPunct="1"/>
            <a:r>
              <a:rPr lang="en-US" smtClean="0"/>
              <a:t>Some resources on neutrinos</a:t>
            </a:r>
            <a:endParaRPr lang="en-CA" smtClean="0"/>
          </a:p>
        </p:txBody>
      </p:sp>
      <p:sp>
        <p:nvSpPr>
          <p:cNvPr id="54277" name="Content Placeholder 2"/>
          <p:cNvSpPr>
            <a:spLocks noGrp="1"/>
          </p:cNvSpPr>
          <p:nvPr>
            <p:ph idx="1"/>
          </p:nvPr>
        </p:nvSpPr>
        <p:spPr>
          <a:xfrm>
            <a:off x="628650" y="1206500"/>
            <a:ext cx="7886700" cy="5256213"/>
          </a:xfrm>
        </p:spPr>
        <p:txBody>
          <a:bodyPr/>
          <a:lstStyle/>
          <a:p>
            <a:pPr eaLnBrk="1" hangingPunct="1">
              <a:lnSpc>
                <a:spcPct val="70000"/>
              </a:lnSpc>
            </a:pPr>
            <a:r>
              <a:rPr lang="en-US" sz="2200" smtClean="0"/>
              <a:t>Overview: </a:t>
            </a:r>
          </a:p>
          <a:p>
            <a:pPr lvl="1" eaLnBrk="1" hangingPunct="1">
              <a:lnSpc>
                <a:spcPct val="70000"/>
              </a:lnSpc>
            </a:pPr>
            <a:r>
              <a:rPr lang="en-US" sz="1900" smtClean="0">
                <a:hlinkClick r:id="rId2"/>
              </a:rPr>
              <a:t>http://www.nu.to.infn.it/</a:t>
            </a:r>
            <a:r>
              <a:rPr lang="en-US" sz="1900" smtClean="0"/>
              <a:t> </a:t>
            </a:r>
          </a:p>
          <a:p>
            <a:pPr lvl="1" eaLnBrk="1" hangingPunct="1">
              <a:lnSpc>
                <a:spcPct val="70000"/>
              </a:lnSpc>
            </a:pPr>
            <a:r>
              <a:rPr lang="en-US" sz="1900" smtClean="0">
                <a:hlinkClick r:id="rId3"/>
              </a:rPr>
              <a:t>http://www.nobelprize.org/nobel_prizes/physics/laureates/2015/</a:t>
            </a:r>
            <a:r>
              <a:rPr lang="en-US" sz="1900" smtClean="0"/>
              <a:t> </a:t>
            </a:r>
          </a:p>
          <a:p>
            <a:pPr lvl="1" eaLnBrk="1" hangingPunct="1">
              <a:lnSpc>
                <a:spcPct val="70000"/>
              </a:lnSpc>
            </a:pPr>
            <a:r>
              <a:rPr lang="en-US" sz="1900" smtClean="0">
                <a:hlinkClick r:id="rId4"/>
              </a:rPr>
              <a:t>http://hyperphysics.phy-astr.gsu.edu/hbase/particles/neutrino.html#c1</a:t>
            </a:r>
            <a:r>
              <a:rPr lang="en-US" sz="1900" smtClean="0"/>
              <a:t> </a:t>
            </a:r>
          </a:p>
          <a:p>
            <a:pPr eaLnBrk="1" hangingPunct="1"/>
            <a:endParaRPr lang="en-CA" sz="500" smtClean="0"/>
          </a:p>
          <a:p>
            <a:pPr eaLnBrk="1" hangingPunct="1">
              <a:lnSpc>
                <a:spcPct val="70000"/>
              </a:lnSpc>
            </a:pPr>
            <a:r>
              <a:rPr lang="en-US" sz="2200" smtClean="0"/>
              <a:t>The solar neutrino problem: </a:t>
            </a:r>
          </a:p>
          <a:p>
            <a:pPr lvl="1" eaLnBrk="1" hangingPunct="1">
              <a:lnSpc>
                <a:spcPct val="70000"/>
              </a:lnSpc>
            </a:pPr>
            <a:r>
              <a:rPr lang="en-US" sz="1900" smtClean="0">
                <a:hlinkClick r:id="rId5"/>
              </a:rPr>
              <a:t>http://www.sns.ias.edu/~jnb/</a:t>
            </a:r>
            <a:endParaRPr lang="en-US" sz="1900" smtClean="0"/>
          </a:p>
          <a:p>
            <a:pPr eaLnBrk="1" hangingPunct="1"/>
            <a:endParaRPr lang="en-CA" sz="500" smtClean="0"/>
          </a:p>
          <a:p>
            <a:pPr eaLnBrk="1" hangingPunct="1">
              <a:lnSpc>
                <a:spcPct val="70000"/>
              </a:lnSpc>
            </a:pPr>
            <a:r>
              <a:rPr lang="en-US" sz="2200" smtClean="0"/>
              <a:t>SNO:</a:t>
            </a:r>
          </a:p>
          <a:p>
            <a:pPr lvl="1" eaLnBrk="1" hangingPunct="1">
              <a:lnSpc>
                <a:spcPct val="70000"/>
              </a:lnSpc>
            </a:pPr>
            <a:r>
              <a:rPr lang="en-US" sz="1900" smtClean="0">
                <a:hlinkClick r:id="rId6"/>
              </a:rPr>
              <a:t>https://www.snolab.ca/</a:t>
            </a:r>
            <a:r>
              <a:rPr lang="en-US" sz="1900" smtClean="0"/>
              <a:t> </a:t>
            </a:r>
          </a:p>
          <a:p>
            <a:pPr lvl="1" eaLnBrk="1" hangingPunct="1">
              <a:lnSpc>
                <a:spcPct val="70000"/>
              </a:lnSpc>
            </a:pPr>
            <a:r>
              <a:rPr lang="en-US" sz="1900" smtClean="0">
                <a:hlinkClick r:id="rId7" invalidUrl="http:///"/>
              </a:rPr>
              <a:t>http://</a:t>
            </a:r>
            <a:r>
              <a:rPr lang="en-US" sz="1900" smtClean="0">
                <a:hlinkClick r:id="rId8"/>
              </a:rPr>
              <a:t>hyperphysics.phy-astr.gsu.edu/hbase/particles/sno.html</a:t>
            </a:r>
            <a:r>
              <a:rPr lang="en-US" sz="1900" smtClean="0"/>
              <a:t> </a:t>
            </a:r>
          </a:p>
          <a:p>
            <a:pPr eaLnBrk="1" hangingPunct="1"/>
            <a:endParaRPr lang="en-CA" sz="500" smtClean="0"/>
          </a:p>
          <a:p>
            <a:pPr eaLnBrk="1" hangingPunct="1">
              <a:lnSpc>
                <a:spcPct val="70000"/>
              </a:lnSpc>
            </a:pPr>
            <a:r>
              <a:rPr lang="en-US" sz="2200" smtClean="0"/>
              <a:t>Super-Kamiokande:</a:t>
            </a:r>
          </a:p>
          <a:p>
            <a:pPr lvl="1" eaLnBrk="1" hangingPunct="1">
              <a:lnSpc>
                <a:spcPct val="70000"/>
              </a:lnSpc>
            </a:pPr>
            <a:r>
              <a:rPr lang="en-US" sz="1900" smtClean="0">
                <a:hlinkClick r:id="rId9"/>
              </a:rPr>
              <a:t>http://www.ps.uci.edu/~</a:t>
            </a:r>
            <a:r>
              <a:rPr lang="en-US" sz="1900" smtClean="0">
                <a:hlinkClick r:id="rId10"/>
              </a:rPr>
              <a:t>superk/sk-info.html</a:t>
            </a:r>
            <a:r>
              <a:rPr lang="en-US" sz="1900" smtClean="0"/>
              <a:t> </a:t>
            </a:r>
          </a:p>
          <a:p>
            <a:pPr lvl="1" eaLnBrk="1" hangingPunct="1">
              <a:lnSpc>
                <a:spcPct val="70000"/>
              </a:lnSpc>
            </a:pPr>
            <a:r>
              <a:rPr lang="en-US" sz="1900" smtClean="0">
                <a:hlinkClick r:id="rId11" invalidUrl="http:///"/>
              </a:rPr>
              <a:t>http://</a:t>
            </a:r>
            <a:r>
              <a:rPr lang="en-US" sz="1900" smtClean="0">
                <a:hlinkClick r:id="rId12"/>
              </a:rPr>
              <a:t>www-sk.icrr.u-tokyo.ac.jp/sk/index-e.html</a:t>
            </a:r>
            <a:r>
              <a:rPr lang="en-US" sz="1900" smtClean="0"/>
              <a:t> </a:t>
            </a:r>
          </a:p>
          <a:p>
            <a:pPr eaLnBrk="1" hangingPunct="1"/>
            <a:endParaRPr lang="en-CA" sz="500" smtClean="0"/>
          </a:p>
          <a:p>
            <a:pPr eaLnBrk="1" hangingPunct="1">
              <a:lnSpc>
                <a:spcPct val="70000"/>
              </a:lnSpc>
            </a:pPr>
            <a:r>
              <a:rPr lang="en-US" sz="2200" smtClean="0"/>
              <a:t>IceCube (south pole observatory): </a:t>
            </a:r>
          </a:p>
          <a:p>
            <a:pPr lvl="1" eaLnBrk="1" hangingPunct="1">
              <a:lnSpc>
                <a:spcPct val="70000"/>
              </a:lnSpc>
            </a:pPr>
            <a:r>
              <a:rPr lang="en-CA" sz="1900" smtClean="0">
                <a:hlinkClick r:id="rId13" tooltip="blocked::https://icecube.wisc.edu/info/neutrinos"/>
              </a:rPr>
              <a:t>https://icecube.wisc.edu/info/neutrinos</a:t>
            </a:r>
            <a:endParaRPr lang="en-US" sz="1900" smtClean="0"/>
          </a:p>
          <a:p>
            <a:pPr eaLnBrk="1" hangingPunct="1">
              <a:lnSpc>
                <a:spcPct val="70000"/>
              </a:lnSpc>
            </a:pPr>
            <a:endParaRPr lang="en-CA" sz="19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19458"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D6603968-BB5A-47F4-9D9F-CE1AE8B14046}" type="slidenum">
              <a:rPr lang="en-CA"/>
              <a:pPr>
                <a:defRPr/>
              </a:pPr>
              <a:t>3</a:t>
            </a:fld>
            <a:endParaRPr lang="en-CA"/>
          </a:p>
        </p:txBody>
      </p:sp>
      <p:sp>
        <p:nvSpPr>
          <p:cNvPr id="19460" name="Title 1"/>
          <p:cNvSpPr>
            <a:spLocks noGrp="1"/>
          </p:cNvSpPr>
          <p:nvPr>
            <p:ph type="title"/>
          </p:nvPr>
        </p:nvSpPr>
        <p:spPr/>
        <p:txBody>
          <a:bodyPr/>
          <a:lstStyle/>
          <a:p>
            <a:pPr eaLnBrk="1" hangingPunct="1"/>
            <a:r>
              <a:rPr lang="en-CA" smtClean="0"/>
              <a:t>Same family as</a:t>
            </a:r>
            <a:br>
              <a:rPr lang="en-CA" smtClean="0"/>
            </a:br>
            <a:r>
              <a:rPr lang="en-CA" smtClean="0"/>
              <a:t>electrons</a:t>
            </a:r>
          </a:p>
        </p:txBody>
      </p:sp>
      <p:sp>
        <p:nvSpPr>
          <p:cNvPr id="19461" name="Content Placeholder 2"/>
          <p:cNvSpPr>
            <a:spLocks noGrp="1"/>
          </p:cNvSpPr>
          <p:nvPr>
            <p:ph idx="1"/>
          </p:nvPr>
        </p:nvSpPr>
        <p:spPr>
          <a:xfrm>
            <a:off x="628650" y="1825625"/>
            <a:ext cx="4510088" cy="4351338"/>
          </a:xfrm>
        </p:spPr>
        <p:txBody>
          <a:bodyPr/>
          <a:lstStyle/>
          <a:p>
            <a:pPr eaLnBrk="1" hangingPunct="1"/>
            <a:r>
              <a:rPr lang="en-CA" smtClean="0"/>
              <a:t>Spin ½</a:t>
            </a:r>
          </a:p>
          <a:p>
            <a:pPr eaLnBrk="1" hangingPunct="1"/>
            <a:r>
              <a:rPr lang="en-CA" smtClean="0"/>
              <a:t>Lepton </a:t>
            </a:r>
          </a:p>
          <a:p>
            <a:pPr lvl="1" eaLnBrk="1" hangingPunct="1"/>
            <a:r>
              <a:rPr lang="en-CA" smtClean="0"/>
              <a:t>means light particle</a:t>
            </a:r>
          </a:p>
          <a:p>
            <a:pPr eaLnBrk="1" hangingPunct="1"/>
            <a:r>
              <a:rPr lang="en-CA" smtClean="0"/>
              <a:t>Most abundant particles with mass in the universe</a:t>
            </a:r>
          </a:p>
          <a:p>
            <a:pPr eaLnBrk="1" hangingPunct="1"/>
            <a:r>
              <a:rPr lang="en-CA" smtClean="0"/>
              <a:t>Trillions go through you every second, with no effect</a:t>
            </a:r>
          </a:p>
          <a:p>
            <a:pPr eaLnBrk="1" hangingPunct="1"/>
            <a:endParaRPr lang="en-CA" smtClean="0"/>
          </a:p>
        </p:txBody>
      </p:sp>
      <p:pic>
        <p:nvPicPr>
          <p:cNvPr id="19464" name="Picture 2" descr="http://scienceblogs.com/startswithabang/files/2012/07/FNAL_ESiegel.jpeg"/>
          <p:cNvPicPr>
            <a:picLocks noChangeAspect="1" noChangeArrowheads="1"/>
          </p:cNvPicPr>
          <p:nvPr/>
        </p:nvPicPr>
        <p:blipFill>
          <a:blip r:embed="rId3"/>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CA"/>
              <a:t>7/10/2015</a:t>
            </a:r>
          </a:p>
        </p:txBody>
      </p:sp>
      <p:sp>
        <p:nvSpPr>
          <p:cNvPr id="21506" name="Footer Placeholder 4"/>
          <p:cNvSpPr>
            <a:spLocks noGrp="1" noChangeAspect="1"/>
          </p:cNvSpPr>
          <p:nvPr>
            <p:ph type="ftr" sz="quarter" idx="11"/>
          </p:nvPr>
        </p:nvSpPr>
        <p:spPr>
          <a:noFill/>
        </p:spPr>
        <p:txBody>
          <a:bodyPr/>
          <a:lstStyle/>
          <a:p>
            <a:r>
              <a:rPr lang="en-CA" smtClean="0"/>
              <a:t>Neutrino Nobel Prize overview</a:t>
            </a:r>
          </a:p>
        </p:txBody>
      </p:sp>
      <p:sp>
        <p:nvSpPr>
          <p:cNvPr id="10" name="Slide Number Placeholder 5"/>
          <p:cNvSpPr>
            <a:spLocks noGrp="1"/>
          </p:cNvSpPr>
          <p:nvPr>
            <p:ph type="sldNum" sz="quarter" idx="12"/>
          </p:nvPr>
        </p:nvSpPr>
        <p:spPr/>
        <p:txBody>
          <a:bodyPr/>
          <a:lstStyle/>
          <a:p>
            <a:pPr>
              <a:defRPr/>
            </a:pPr>
            <a:fld id="{12603260-C2F7-4AA8-8227-C9750F48E980}" type="slidenum">
              <a:rPr lang="en-CA"/>
              <a:pPr>
                <a:defRPr/>
              </a:pPr>
              <a:t>4</a:t>
            </a:fld>
            <a:endParaRPr lang="en-CA"/>
          </a:p>
        </p:txBody>
      </p:sp>
      <p:sp>
        <p:nvSpPr>
          <p:cNvPr id="21508" name="Title 1"/>
          <p:cNvSpPr>
            <a:spLocks noGrp="1"/>
          </p:cNvSpPr>
          <p:nvPr>
            <p:ph type="title"/>
          </p:nvPr>
        </p:nvSpPr>
        <p:spPr>
          <a:xfrm>
            <a:off x="628650" y="79375"/>
            <a:ext cx="7886700" cy="1325563"/>
          </a:xfrm>
        </p:spPr>
        <p:txBody>
          <a:bodyPr/>
          <a:lstStyle/>
          <a:p>
            <a:pPr eaLnBrk="1" hangingPunct="1"/>
            <a:r>
              <a:rPr lang="en-CA" smtClean="0"/>
              <a:t>‘neutrino’ =  Little neutral one</a:t>
            </a:r>
          </a:p>
        </p:txBody>
      </p:sp>
      <p:sp>
        <p:nvSpPr>
          <p:cNvPr id="21509" name="Content Placeholder 2"/>
          <p:cNvSpPr>
            <a:spLocks noGrp="1"/>
          </p:cNvSpPr>
          <p:nvPr>
            <p:ph idx="1"/>
          </p:nvPr>
        </p:nvSpPr>
        <p:spPr>
          <a:xfrm>
            <a:off x="628650" y="1416050"/>
            <a:ext cx="6430963" cy="4351338"/>
          </a:xfrm>
        </p:spPr>
        <p:txBody>
          <a:bodyPr/>
          <a:lstStyle/>
          <a:p>
            <a:pPr eaLnBrk="1" hangingPunct="1"/>
            <a:r>
              <a:rPr lang="en-CA" smtClean="0"/>
              <a:t>Beta decay</a:t>
            </a:r>
          </a:p>
          <a:p>
            <a:pPr lvl="1" eaLnBrk="1" hangingPunct="1"/>
            <a:r>
              <a:rPr lang="en-CA" smtClean="0"/>
              <a:t>Observationally didn’t seem to conserve momentum or energy</a:t>
            </a:r>
          </a:p>
          <a:p>
            <a:pPr eaLnBrk="1" hangingPunct="1"/>
            <a:r>
              <a:rPr lang="en-CA" smtClean="0"/>
              <a:t>Proposed by Pauli in 1930</a:t>
            </a:r>
          </a:p>
          <a:p>
            <a:pPr lvl="1" eaLnBrk="1" hangingPunct="1"/>
            <a:r>
              <a:rPr lang="en-CA" smtClean="0"/>
              <a:t>Carries momentum and energy</a:t>
            </a:r>
          </a:p>
          <a:p>
            <a:pPr lvl="1" eaLnBrk="1" hangingPunct="1"/>
            <a:r>
              <a:rPr lang="en-US" smtClean="0"/>
              <a:t>Fixed the momentum and energy problem, but couldn’t be detected!</a:t>
            </a:r>
            <a:endParaRPr lang="en-CA" smtClean="0"/>
          </a:p>
          <a:p>
            <a:pPr eaLnBrk="1" hangingPunct="1"/>
            <a:r>
              <a:rPr lang="en-CA" smtClean="0"/>
              <a:t>No electric charge </a:t>
            </a:r>
          </a:p>
          <a:p>
            <a:pPr lvl="1" eaLnBrk="1" hangingPunct="1"/>
            <a:r>
              <a:rPr lang="en-CA" smtClean="0"/>
              <a:t>Pauli called it a ‘neutron’; Fermi changed the name to Italian ‘neutrino’ in 1934</a:t>
            </a:r>
          </a:p>
          <a:p>
            <a:pPr eaLnBrk="1" hangingPunct="1"/>
            <a:endParaRPr lang="en-CA" smtClean="0"/>
          </a:p>
        </p:txBody>
      </p:sp>
      <p:pic>
        <p:nvPicPr>
          <p:cNvPr id="21510" name="Picture 2" descr="http://www.physics.ucdavis.edu/%7Esvoboda/doublechooz/bkg/Pauli.jpeg"/>
          <p:cNvPicPr>
            <a:picLocks noChangeAspect="1" noChangeArrowheads="1"/>
          </p:cNvPicPr>
          <p:nvPr/>
        </p:nvPicPr>
        <p:blipFill>
          <a:blip r:embed="rId3"/>
          <a:srcRect/>
          <a:stretch>
            <a:fillRect/>
          </a:stretch>
        </p:blipFill>
        <p:spPr bwMode="auto">
          <a:xfrm>
            <a:off x="7237413" y="1042988"/>
            <a:ext cx="1906587" cy="2690812"/>
          </a:xfrm>
          <a:prstGeom prst="rect">
            <a:avLst/>
          </a:prstGeom>
          <a:noFill/>
          <a:ln w="9525">
            <a:noFill/>
            <a:miter lim="800000"/>
            <a:headEnd/>
            <a:tailEnd/>
          </a:ln>
        </p:spPr>
      </p:pic>
      <p:pic>
        <p:nvPicPr>
          <p:cNvPr id="21511" name="Picture 5"/>
          <p:cNvPicPr>
            <a:picLocks noChangeAspect="1"/>
          </p:cNvPicPr>
          <p:nvPr/>
        </p:nvPicPr>
        <p:blipFill>
          <a:blip r:embed="rId4"/>
          <a:srcRect/>
          <a:stretch>
            <a:fillRect/>
          </a:stretch>
        </p:blipFill>
        <p:spPr bwMode="auto">
          <a:xfrm>
            <a:off x="7237413" y="3790950"/>
            <a:ext cx="1906587" cy="2676525"/>
          </a:xfrm>
          <a:prstGeom prst="rect">
            <a:avLst/>
          </a:prstGeom>
          <a:noFill/>
          <a:ln w="9525">
            <a:noFill/>
            <a:miter lim="800000"/>
            <a:headEnd/>
            <a:tailEnd/>
          </a:ln>
        </p:spPr>
      </p:pic>
      <p:sp>
        <p:nvSpPr>
          <p:cNvPr id="21512" name="Text Box 6"/>
          <p:cNvSpPr txBox="1">
            <a:spLocks noChangeArrowheads="1"/>
          </p:cNvSpPr>
          <p:nvPr/>
        </p:nvSpPr>
        <p:spPr bwMode="auto">
          <a:xfrm>
            <a:off x="7123113" y="912813"/>
            <a:ext cx="692150" cy="366712"/>
          </a:xfrm>
          <a:prstGeom prst="rect">
            <a:avLst/>
          </a:prstGeom>
          <a:noFill/>
          <a:ln w="9525">
            <a:noFill/>
            <a:miter lim="800000"/>
            <a:headEnd/>
            <a:tailEnd/>
          </a:ln>
        </p:spPr>
        <p:txBody>
          <a:bodyPr wrap="none">
            <a:spAutoFit/>
          </a:bodyPr>
          <a:lstStyle/>
          <a:p>
            <a:r>
              <a:rPr lang="en-CA"/>
              <a:t>Pauli</a:t>
            </a:r>
            <a:endParaRPr lang="en-CA">
              <a:solidFill>
                <a:schemeClr val="bg2"/>
              </a:solidFill>
            </a:endParaRPr>
          </a:p>
        </p:txBody>
      </p:sp>
      <p:sp>
        <p:nvSpPr>
          <p:cNvPr id="21513" name="Text Box 7"/>
          <p:cNvSpPr txBox="1">
            <a:spLocks noChangeArrowheads="1"/>
          </p:cNvSpPr>
          <p:nvPr/>
        </p:nvSpPr>
        <p:spPr bwMode="auto">
          <a:xfrm>
            <a:off x="7270750" y="5969000"/>
            <a:ext cx="768350" cy="366713"/>
          </a:xfrm>
          <a:prstGeom prst="rect">
            <a:avLst/>
          </a:prstGeom>
          <a:noFill/>
          <a:ln w="9525">
            <a:noFill/>
            <a:miter lim="800000"/>
            <a:headEnd/>
            <a:tailEnd/>
          </a:ln>
        </p:spPr>
        <p:txBody>
          <a:bodyPr wrap="none">
            <a:spAutoFit/>
          </a:bodyPr>
          <a:lstStyle/>
          <a:p>
            <a:r>
              <a:rPr lang="en-CA"/>
              <a:t>Fermi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CA"/>
              <a:t>7/10/2015</a:t>
            </a:r>
          </a:p>
        </p:txBody>
      </p:sp>
      <p:sp>
        <p:nvSpPr>
          <p:cNvPr id="23554" name="Footer Placeholder 4"/>
          <p:cNvSpPr>
            <a:spLocks noGrp="1" noChangeAspect="1"/>
          </p:cNvSpPr>
          <p:nvPr>
            <p:ph type="ftr" sz="quarter" idx="11"/>
          </p:nvPr>
        </p:nvSpPr>
        <p:spPr>
          <a:noFill/>
        </p:spPr>
        <p:txBody>
          <a:bodyPr/>
          <a:lstStyle/>
          <a:p>
            <a:r>
              <a:rPr lang="en-CA" smtClean="0"/>
              <a:t>Neutrino Nobel Prize overview</a:t>
            </a:r>
          </a:p>
        </p:txBody>
      </p:sp>
      <p:sp>
        <p:nvSpPr>
          <p:cNvPr id="10" name="Slide Number Placeholder 5"/>
          <p:cNvSpPr>
            <a:spLocks noGrp="1"/>
          </p:cNvSpPr>
          <p:nvPr>
            <p:ph type="sldNum" sz="quarter" idx="12"/>
          </p:nvPr>
        </p:nvSpPr>
        <p:spPr/>
        <p:txBody>
          <a:bodyPr/>
          <a:lstStyle/>
          <a:p>
            <a:pPr>
              <a:defRPr/>
            </a:pPr>
            <a:fld id="{68C66ECF-A8E5-4FD5-B09D-800EADC3C121}" type="slidenum">
              <a:rPr lang="en-CA"/>
              <a:pPr>
                <a:defRPr/>
              </a:pPr>
              <a:t>5</a:t>
            </a:fld>
            <a:endParaRPr lang="en-CA"/>
          </a:p>
        </p:txBody>
      </p:sp>
      <p:sp>
        <p:nvSpPr>
          <p:cNvPr id="23556" name="Title 1"/>
          <p:cNvSpPr>
            <a:spLocks noGrp="1"/>
          </p:cNvSpPr>
          <p:nvPr>
            <p:ph type="title"/>
          </p:nvPr>
        </p:nvSpPr>
        <p:spPr>
          <a:xfrm>
            <a:off x="628650" y="0"/>
            <a:ext cx="7886700" cy="1325563"/>
          </a:xfrm>
        </p:spPr>
        <p:txBody>
          <a:bodyPr/>
          <a:lstStyle/>
          <a:p>
            <a:pPr eaLnBrk="1" hangingPunct="1"/>
            <a:r>
              <a:rPr lang="en-CA" smtClean="0"/>
              <a:t>Reines and Cowan</a:t>
            </a:r>
          </a:p>
        </p:txBody>
      </p:sp>
      <p:sp>
        <p:nvSpPr>
          <p:cNvPr id="23557" name="Content Placeholder 2"/>
          <p:cNvSpPr>
            <a:spLocks noGrp="1"/>
          </p:cNvSpPr>
          <p:nvPr>
            <p:ph idx="1"/>
          </p:nvPr>
        </p:nvSpPr>
        <p:spPr>
          <a:xfrm>
            <a:off x="628650" y="1119188"/>
            <a:ext cx="8115300" cy="4351337"/>
          </a:xfrm>
        </p:spPr>
        <p:txBody>
          <a:bodyPr/>
          <a:lstStyle/>
          <a:p>
            <a:pPr eaLnBrk="1" hangingPunct="1"/>
            <a:r>
              <a:rPr lang="en-CA" smtClean="0"/>
              <a:t>Finally detected neutrinos in 1953 at Hanford</a:t>
            </a:r>
          </a:p>
          <a:p>
            <a:pPr eaLnBrk="1" hangingPunct="1"/>
            <a:r>
              <a:rPr lang="en-CA" smtClean="0"/>
              <a:t>Reines won the Nobel  Prize in 1995</a:t>
            </a:r>
          </a:p>
          <a:p>
            <a:pPr eaLnBrk="1" hangingPunct="1"/>
            <a:r>
              <a:rPr lang="en-CA" smtClean="0"/>
              <a:t>Cowan had died; Nobel can’t be awarded posthumously. </a:t>
            </a:r>
          </a:p>
        </p:txBody>
      </p:sp>
      <p:pic>
        <p:nvPicPr>
          <p:cNvPr id="23558" name="Picture 2" descr="http://www.nobelprize.org/nobel_prizes/physics/laureates/1995/reines_postcard.jpg"/>
          <p:cNvPicPr>
            <a:picLocks noChangeAspect="1" noChangeArrowheads="1"/>
          </p:cNvPicPr>
          <p:nvPr/>
        </p:nvPicPr>
        <p:blipFill>
          <a:blip r:embed="rId3"/>
          <a:srcRect/>
          <a:stretch>
            <a:fillRect/>
          </a:stretch>
        </p:blipFill>
        <p:spPr bwMode="auto">
          <a:xfrm>
            <a:off x="693738" y="3236913"/>
            <a:ext cx="2197100" cy="3106737"/>
          </a:xfrm>
          <a:prstGeom prst="rect">
            <a:avLst/>
          </a:prstGeom>
          <a:noFill/>
          <a:ln w="9525">
            <a:noFill/>
            <a:miter lim="800000"/>
            <a:headEnd/>
            <a:tailEnd/>
          </a:ln>
        </p:spPr>
      </p:pic>
      <p:pic>
        <p:nvPicPr>
          <p:cNvPr id="23559" name="Picture 4"/>
          <p:cNvPicPr>
            <a:picLocks noChangeAspect="1"/>
          </p:cNvPicPr>
          <p:nvPr/>
        </p:nvPicPr>
        <p:blipFill>
          <a:blip r:embed="rId4"/>
          <a:srcRect/>
          <a:stretch>
            <a:fillRect/>
          </a:stretch>
        </p:blipFill>
        <p:spPr bwMode="auto">
          <a:xfrm>
            <a:off x="5665788" y="3236913"/>
            <a:ext cx="2359025" cy="3106737"/>
          </a:xfrm>
          <a:prstGeom prst="rect">
            <a:avLst/>
          </a:prstGeom>
          <a:noFill/>
          <a:ln w="9525">
            <a:noFill/>
            <a:miter lim="800000"/>
            <a:headEnd/>
            <a:tailEnd/>
          </a:ln>
        </p:spPr>
      </p:pic>
      <p:sp>
        <p:nvSpPr>
          <p:cNvPr id="23560" name="Text Box 6"/>
          <p:cNvSpPr txBox="1">
            <a:spLocks noChangeArrowheads="1"/>
          </p:cNvSpPr>
          <p:nvPr/>
        </p:nvSpPr>
        <p:spPr bwMode="auto">
          <a:xfrm>
            <a:off x="2938463" y="3352800"/>
            <a:ext cx="1506537" cy="366713"/>
          </a:xfrm>
          <a:prstGeom prst="rect">
            <a:avLst/>
          </a:prstGeom>
          <a:noFill/>
          <a:ln w="9525">
            <a:noFill/>
            <a:miter lim="800000"/>
            <a:headEnd/>
            <a:tailEnd/>
          </a:ln>
        </p:spPr>
        <p:txBody>
          <a:bodyPr>
            <a:spAutoFit/>
          </a:bodyPr>
          <a:lstStyle/>
          <a:p>
            <a:r>
              <a:rPr lang="en-CA"/>
              <a:t>Reines</a:t>
            </a:r>
          </a:p>
        </p:txBody>
      </p:sp>
      <p:sp>
        <p:nvSpPr>
          <p:cNvPr id="23561" name="Text Box 7"/>
          <p:cNvSpPr txBox="1">
            <a:spLocks noChangeArrowheads="1"/>
          </p:cNvSpPr>
          <p:nvPr/>
        </p:nvSpPr>
        <p:spPr bwMode="auto">
          <a:xfrm>
            <a:off x="4705350" y="5702300"/>
            <a:ext cx="909638" cy="366713"/>
          </a:xfrm>
          <a:prstGeom prst="rect">
            <a:avLst/>
          </a:prstGeom>
          <a:noFill/>
          <a:ln w="9525">
            <a:noFill/>
            <a:miter lim="800000"/>
            <a:headEnd/>
            <a:tailEnd/>
          </a:ln>
        </p:spPr>
        <p:txBody>
          <a:bodyPr>
            <a:spAutoFit/>
          </a:bodyPr>
          <a:lstStyle/>
          <a:p>
            <a:r>
              <a:rPr lang="en-CA"/>
              <a:t>Cowan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CA"/>
              <a:t>7/10/2015</a:t>
            </a:r>
          </a:p>
        </p:txBody>
      </p:sp>
      <p:sp>
        <p:nvSpPr>
          <p:cNvPr id="25602" name="Footer Placeholder 4"/>
          <p:cNvSpPr>
            <a:spLocks noGrp="1" noChangeAspect="1"/>
          </p:cNvSpPr>
          <p:nvPr>
            <p:ph type="ftr" sz="quarter" idx="11"/>
          </p:nvPr>
        </p:nvSpPr>
        <p:spPr>
          <a:noFill/>
        </p:spPr>
        <p:txBody>
          <a:bodyPr/>
          <a:lstStyle/>
          <a:p>
            <a:r>
              <a:rPr lang="en-CA" smtClean="0"/>
              <a:t>Neutrino Nobel Prize overview</a:t>
            </a:r>
          </a:p>
        </p:txBody>
      </p:sp>
      <p:sp>
        <p:nvSpPr>
          <p:cNvPr id="12" name="Slide Number Placeholder 5"/>
          <p:cNvSpPr>
            <a:spLocks noGrp="1"/>
          </p:cNvSpPr>
          <p:nvPr>
            <p:ph type="sldNum" sz="quarter" idx="12"/>
          </p:nvPr>
        </p:nvSpPr>
        <p:spPr/>
        <p:txBody>
          <a:bodyPr/>
          <a:lstStyle/>
          <a:p>
            <a:pPr>
              <a:defRPr/>
            </a:pPr>
            <a:fld id="{C2EAE189-DB55-4506-B419-DACBFF866656}" type="slidenum">
              <a:rPr lang="en-CA"/>
              <a:pPr>
                <a:defRPr/>
              </a:pPr>
              <a:t>6</a:t>
            </a:fld>
            <a:endParaRPr lang="en-CA"/>
          </a:p>
        </p:txBody>
      </p:sp>
      <p:sp>
        <p:nvSpPr>
          <p:cNvPr id="25604" name="Title 1"/>
          <p:cNvSpPr>
            <a:spLocks noGrp="1"/>
          </p:cNvSpPr>
          <p:nvPr>
            <p:ph type="title"/>
          </p:nvPr>
        </p:nvSpPr>
        <p:spPr>
          <a:xfrm>
            <a:off x="0" y="-114300"/>
            <a:ext cx="9144000" cy="1325563"/>
          </a:xfrm>
        </p:spPr>
        <p:txBody>
          <a:bodyPr/>
          <a:lstStyle/>
          <a:p>
            <a:pPr algn="ctr" eaLnBrk="1" hangingPunct="1"/>
            <a:r>
              <a:rPr lang="en-CA" smtClean="0"/>
              <a:t>Lederman, Schwartz and Steinberger</a:t>
            </a:r>
          </a:p>
        </p:txBody>
      </p:sp>
      <p:sp>
        <p:nvSpPr>
          <p:cNvPr id="25605" name="Content Placeholder 2"/>
          <p:cNvSpPr>
            <a:spLocks noGrp="1"/>
          </p:cNvSpPr>
          <p:nvPr>
            <p:ph idx="1"/>
          </p:nvPr>
        </p:nvSpPr>
        <p:spPr>
          <a:xfrm>
            <a:off x="322263" y="971550"/>
            <a:ext cx="8597900" cy="4351338"/>
          </a:xfrm>
        </p:spPr>
        <p:txBody>
          <a:bodyPr/>
          <a:lstStyle/>
          <a:p>
            <a:pPr eaLnBrk="1" hangingPunct="1"/>
            <a:r>
              <a:rPr lang="en-US" smtClean="0"/>
              <a:t>1988 Nobel Prize in physics for the neutrino beam method and showing that there are two different neutrinos </a:t>
            </a:r>
          </a:p>
          <a:p>
            <a:pPr eaLnBrk="1" hangingPunct="1"/>
            <a:r>
              <a:rPr lang="en-US" smtClean="0"/>
              <a:t>This Nobel prize, related to the second (muon) neutrino, was awarded seven years before the Nobel prize for the experimental work, done decades before, that detected the first (electron) neutrino</a:t>
            </a:r>
            <a:endParaRPr lang="en-CA" smtClean="0"/>
          </a:p>
        </p:txBody>
      </p:sp>
      <p:pic>
        <p:nvPicPr>
          <p:cNvPr id="25606" name="Picture 4"/>
          <p:cNvPicPr>
            <a:picLocks noChangeAspect="1"/>
          </p:cNvPicPr>
          <p:nvPr/>
        </p:nvPicPr>
        <p:blipFill>
          <a:blip r:embed="rId3"/>
          <a:srcRect/>
          <a:stretch>
            <a:fillRect/>
          </a:stretch>
        </p:blipFill>
        <p:spPr bwMode="auto">
          <a:xfrm>
            <a:off x="350838" y="3943350"/>
            <a:ext cx="3098800" cy="2324100"/>
          </a:xfrm>
          <a:prstGeom prst="rect">
            <a:avLst/>
          </a:prstGeom>
          <a:noFill/>
          <a:ln w="9525">
            <a:noFill/>
            <a:miter lim="800000"/>
            <a:headEnd/>
            <a:tailEnd/>
          </a:ln>
        </p:spPr>
      </p:pic>
      <p:pic>
        <p:nvPicPr>
          <p:cNvPr id="25607" name="Picture 6"/>
          <p:cNvPicPr>
            <a:picLocks noChangeAspect="1"/>
          </p:cNvPicPr>
          <p:nvPr/>
        </p:nvPicPr>
        <p:blipFill>
          <a:blip r:embed="rId4"/>
          <a:srcRect/>
          <a:stretch>
            <a:fillRect/>
          </a:stretch>
        </p:blipFill>
        <p:spPr bwMode="auto">
          <a:xfrm>
            <a:off x="4365625" y="3916363"/>
            <a:ext cx="1851025" cy="2351087"/>
          </a:xfrm>
          <a:prstGeom prst="rect">
            <a:avLst/>
          </a:prstGeom>
          <a:noFill/>
          <a:ln w="9525">
            <a:noFill/>
            <a:miter lim="800000"/>
            <a:headEnd/>
            <a:tailEnd/>
          </a:ln>
        </p:spPr>
      </p:pic>
      <p:pic>
        <p:nvPicPr>
          <p:cNvPr id="25608" name="Picture 8"/>
          <p:cNvPicPr>
            <a:picLocks noChangeAspect="1"/>
          </p:cNvPicPr>
          <p:nvPr/>
        </p:nvPicPr>
        <p:blipFill>
          <a:blip r:embed="rId5"/>
          <a:srcRect/>
          <a:stretch>
            <a:fillRect/>
          </a:stretch>
        </p:blipFill>
        <p:spPr bwMode="auto">
          <a:xfrm>
            <a:off x="7153275" y="3924300"/>
            <a:ext cx="1990725" cy="2343150"/>
          </a:xfrm>
          <a:prstGeom prst="rect">
            <a:avLst/>
          </a:prstGeom>
          <a:noFill/>
          <a:ln w="9525">
            <a:noFill/>
            <a:miter lim="800000"/>
            <a:headEnd/>
            <a:tailEnd/>
          </a:ln>
        </p:spPr>
      </p:pic>
      <p:sp>
        <p:nvSpPr>
          <p:cNvPr id="25609" name="Text Box 7"/>
          <p:cNvSpPr txBox="1">
            <a:spLocks noChangeArrowheads="1"/>
          </p:cNvSpPr>
          <p:nvPr/>
        </p:nvSpPr>
        <p:spPr bwMode="auto">
          <a:xfrm>
            <a:off x="268288" y="6227763"/>
            <a:ext cx="1212850" cy="366712"/>
          </a:xfrm>
          <a:prstGeom prst="rect">
            <a:avLst/>
          </a:prstGeom>
          <a:noFill/>
          <a:ln w="9525">
            <a:noFill/>
            <a:miter lim="800000"/>
            <a:headEnd/>
            <a:tailEnd/>
          </a:ln>
        </p:spPr>
        <p:txBody>
          <a:bodyPr wrap="none">
            <a:spAutoFit/>
          </a:bodyPr>
          <a:lstStyle/>
          <a:p>
            <a:r>
              <a:rPr lang="en-CA"/>
              <a:t>Lederman</a:t>
            </a:r>
          </a:p>
        </p:txBody>
      </p:sp>
      <p:sp>
        <p:nvSpPr>
          <p:cNvPr id="25610" name="Text Box 8"/>
          <p:cNvSpPr txBox="1">
            <a:spLocks noChangeArrowheads="1"/>
          </p:cNvSpPr>
          <p:nvPr/>
        </p:nvSpPr>
        <p:spPr bwMode="auto">
          <a:xfrm>
            <a:off x="4283075" y="6234113"/>
            <a:ext cx="1123950" cy="366712"/>
          </a:xfrm>
          <a:prstGeom prst="rect">
            <a:avLst/>
          </a:prstGeom>
          <a:noFill/>
          <a:ln w="9525">
            <a:noFill/>
            <a:miter lim="800000"/>
            <a:headEnd/>
            <a:tailEnd/>
          </a:ln>
        </p:spPr>
        <p:txBody>
          <a:bodyPr wrap="none">
            <a:spAutoFit/>
          </a:bodyPr>
          <a:lstStyle/>
          <a:p>
            <a:r>
              <a:rPr lang="en-CA"/>
              <a:t>Schwartz</a:t>
            </a:r>
          </a:p>
        </p:txBody>
      </p:sp>
      <p:sp>
        <p:nvSpPr>
          <p:cNvPr id="25611" name="Text Box 9"/>
          <p:cNvSpPr txBox="1">
            <a:spLocks noChangeArrowheads="1"/>
          </p:cNvSpPr>
          <p:nvPr/>
        </p:nvSpPr>
        <p:spPr bwMode="auto">
          <a:xfrm>
            <a:off x="7096125" y="6215063"/>
            <a:ext cx="1365250" cy="366712"/>
          </a:xfrm>
          <a:prstGeom prst="rect">
            <a:avLst/>
          </a:prstGeom>
          <a:noFill/>
          <a:ln w="9525">
            <a:noFill/>
            <a:miter lim="800000"/>
            <a:headEnd/>
            <a:tailEnd/>
          </a:ln>
        </p:spPr>
        <p:txBody>
          <a:bodyPr wrap="none">
            <a:spAutoFit/>
          </a:bodyPr>
          <a:lstStyle/>
          <a:p>
            <a:r>
              <a:rPr lang="en-CA"/>
              <a:t>Steinberger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CA"/>
              <a:t>7/10/2015</a:t>
            </a:r>
          </a:p>
        </p:txBody>
      </p:sp>
      <p:sp>
        <p:nvSpPr>
          <p:cNvPr id="27650" name="Footer Placeholder 4"/>
          <p:cNvSpPr>
            <a:spLocks noGrp="1" noChangeAspect="1"/>
          </p:cNvSpPr>
          <p:nvPr>
            <p:ph type="ftr" sz="quarter" idx="11"/>
          </p:nvPr>
        </p:nvSpPr>
        <p:spPr>
          <a:noFill/>
        </p:spPr>
        <p:txBody>
          <a:bodyPr/>
          <a:lstStyle/>
          <a:p>
            <a:r>
              <a:rPr lang="en-CA" smtClean="0"/>
              <a:t>Neutrino Nobel Prize overview</a:t>
            </a:r>
          </a:p>
        </p:txBody>
      </p:sp>
      <p:sp>
        <p:nvSpPr>
          <p:cNvPr id="11" name="Slide Number Placeholder 5"/>
          <p:cNvSpPr>
            <a:spLocks noGrp="1"/>
          </p:cNvSpPr>
          <p:nvPr>
            <p:ph type="sldNum" sz="quarter" idx="12"/>
          </p:nvPr>
        </p:nvSpPr>
        <p:spPr/>
        <p:txBody>
          <a:bodyPr/>
          <a:lstStyle/>
          <a:p>
            <a:pPr>
              <a:defRPr/>
            </a:pPr>
            <a:fld id="{7129C8D9-4E2B-476A-A230-B459421C49C2}" type="slidenum">
              <a:rPr lang="en-CA"/>
              <a:pPr>
                <a:defRPr/>
              </a:pPr>
              <a:t>7</a:t>
            </a:fld>
            <a:endParaRPr lang="en-CA"/>
          </a:p>
        </p:txBody>
      </p:sp>
      <p:sp>
        <p:nvSpPr>
          <p:cNvPr id="27652" name="Title 1"/>
          <p:cNvSpPr>
            <a:spLocks noGrp="1"/>
          </p:cNvSpPr>
          <p:nvPr>
            <p:ph type="title"/>
          </p:nvPr>
        </p:nvSpPr>
        <p:spPr>
          <a:xfrm>
            <a:off x="628650" y="165100"/>
            <a:ext cx="7886700" cy="1325563"/>
          </a:xfrm>
        </p:spPr>
        <p:txBody>
          <a:bodyPr/>
          <a:lstStyle/>
          <a:p>
            <a:pPr eaLnBrk="1" hangingPunct="1"/>
            <a:r>
              <a:rPr lang="en-CA" smtClean="0"/>
              <a:t>Koshiba and Davis (2002) </a:t>
            </a:r>
          </a:p>
        </p:txBody>
      </p:sp>
      <p:sp>
        <p:nvSpPr>
          <p:cNvPr id="27653" name="Content Placeholder 2"/>
          <p:cNvSpPr>
            <a:spLocks noGrp="1"/>
          </p:cNvSpPr>
          <p:nvPr>
            <p:ph idx="1"/>
          </p:nvPr>
        </p:nvSpPr>
        <p:spPr>
          <a:xfrm>
            <a:off x="628650" y="1397000"/>
            <a:ext cx="7886700" cy="4351338"/>
          </a:xfrm>
        </p:spPr>
        <p:txBody>
          <a:bodyPr/>
          <a:lstStyle/>
          <a:p>
            <a:pPr eaLnBrk="1" hangingPunct="1"/>
            <a:r>
              <a:rPr lang="en-CA" smtClean="0"/>
              <a:t>Nobel Prize for the detection of cosmic neutrinos</a:t>
            </a:r>
          </a:p>
        </p:txBody>
      </p:sp>
      <p:pic>
        <p:nvPicPr>
          <p:cNvPr id="27654" name="Picture 5"/>
          <p:cNvPicPr>
            <a:picLocks noChangeAspect="1"/>
          </p:cNvPicPr>
          <p:nvPr/>
        </p:nvPicPr>
        <p:blipFill>
          <a:blip r:embed="rId3"/>
          <a:srcRect/>
          <a:stretch>
            <a:fillRect/>
          </a:stretch>
        </p:blipFill>
        <p:spPr bwMode="auto">
          <a:xfrm>
            <a:off x="5267325" y="2141538"/>
            <a:ext cx="2790825" cy="3941762"/>
          </a:xfrm>
          <a:prstGeom prst="rect">
            <a:avLst/>
          </a:prstGeom>
          <a:noFill/>
          <a:ln w="9525">
            <a:noFill/>
            <a:miter lim="800000"/>
            <a:headEnd/>
            <a:tailEnd/>
          </a:ln>
        </p:spPr>
      </p:pic>
      <p:pic>
        <p:nvPicPr>
          <p:cNvPr id="27655" name="Picture 4" descr="http://www.nobelprize.org/nobel_prizes/physics/laureates/2002/koshiba_postcard.jpg"/>
          <p:cNvPicPr>
            <a:picLocks noChangeAspect="1" noChangeArrowheads="1"/>
          </p:cNvPicPr>
          <p:nvPr/>
        </p:nvPicPr>
        <p:blipFill>
          <a:blip r:embed="rId4"/>
          <a:srcRect/>
          <a:stretch>
            <a:fillRect/>
          </a:stretch>
        </p:blipFill>
        <p:spPr bwMode="auto">
          <a:xfrm>
            <a:off x="881063" y="2154238"/>
            <a:ext cx="2789237" cy="3941762"/>
          </a:xfrm>
          <a:prstGeom prst="rect">
            <a:avLst/>
          </a:prstGeom>
          <a:noFill/>
          <a:ln w="9525">
            <a:noFill/>
            <a:miter lim="800000"/>
            <a:headEnd/>
            <a:tailEnd/>
          </a:ln>
        </p:spPr>
      </p:pic>
      <p:sp>
        <p:nvSpPr>
          <p:cNvPr id="27656" name="Text Box 6"/>
          <p:cNvSpPr txBox="1">
            <a:spLocks noChangeArrowheads="1"/>
          </p:cNvSpPr>
          <p:nvPr/>
        </p:nvSpPr>
        <p:spPr bwMode="auto">
          <a:xfrm>
            <a:off x="971550" y="6321425"/>
            <a:ext cx="184150" cy="366713"/>
          </a:xfrm>
          <a:prstGeom prst="rect">
            <a:avLst/>
          </a:prstGeom>
          <a:noFill/>
          <a:ln w="9525">
            <a:noFill/>
            <a:miter lim="800000"/>
            <a:headEnd/>
            <a:tailEnd/>
          </a:ln>
        </p:spPr>
        <p:txBody>
          <a:bodyPr wrap="none">
            <a:spAutoFit/>
          </a:bodyPr>
          <a:lstStyle/>
          <a:p>
            <a:endParaRPr lang="en-CA"/>
          </a:p>
        </p:txBody>
      </p:sp>
      <p:sp>
        <p:nvSpPr>
          <p:cNvPr id="27657" name="Text Box 7"/>
          <p:cNvSpPr txBox="1">
            <a:spLocks noChangeArrowheads="1"/>
          </p:cNvSpPr>
          <p:nvPr/>
        </p:nvSpPr>
        <p:spPr bwMode="auto">
          <a:xfrm>
            <a:off x="5273675" y="6121400"/>
            <a:ext cx="755650" cy="366713"/>
          </a:xfrm>
          <a:prstGeom prst="rect">
            <a:avLst/>
          </a:prstGeom>
          <a:noFill/>
          <a:ln w="9525">
            <a:noFill/>
            <a:miter lim="800000"/>
            <a:headEnd/>
            <a:tailEnd/>
          </a:ln>
        </p:spPr>
        <p:txBody>
          <a:bodyPr wrap="none">
            <a:spAutoFit/>
          </a:bodyPr>
          <a:lstStyle/>
          <a:p>
            <a:r>
              <a:rPr lang="en-CA"/>
              <a:t>Davis</a:t>
            </a:r>
          </a:p>
        </p:txBody>
      </p:sp>
      <p:sp>
        <p:nvSpPr>
          <p:cNvPr id="27658" name="Text Box 8"/>
          <p:cNvSpPr txBox="1">
            <a:spLocks noChangeArrowheads="1"/>
          </p:cNvSpPr>
          <p:nvPr/>
        </p:nvSpPr>
        <p:spPr bwMode="auto">
          <a:xfrm>
            <a:off x="931863" y="6142038"/>
            <a:ext cx="1009650" cy="366712"/>
          </a:xfrm>
          <a:prstGeom prst="rect">
            <a:avLst/>
          </a:prstGeom>
          <a:noFill/>
          <a:ln w="9525">
            <a:noFill/>
            <a:miter lim="800000"/>
            <a:headEnd/>
            <a:tailEnd/>
          </a:ln>
        </p:spPr>
        <p:txBody>
          <a:bodyPr wrap="none">
            <a:spAutoFit/>
          </a:bodyPr>
          <a:lstStyle/>
          <a:p>
            <a:r>
              <a:rPr lang="en-CA"/>
              <a:t>Koshiba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29698"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923488F7-96AB-4206-8FF2-232C011A1376}" type="slidenum">
              <a:rPr lang="en-CA"/>
              <a:pPr>
                <a:defRPr/>
              </a:pPr>
              <a:t>8</a:t>
            </a:fld>
            <a:endParaRPr lang="en-CA"/>
          </a:p>
        </p:txBody>
      </p:sp>
      <p:sp>
        <p:nvSpPr>
          <p:cNvPr id="29700" name="Title 1"/>
          <p:cNvSpPr>
            <a:spLocks noGrp="1"/>
          </p:cNvSpPr>
          <p:nvPr>
            <p:ph type="title"/>
          </p:nvPr>
        </p:nvSpPr>
        <p:spPr>
          <a:xfrm>
            <a:off x="628650" y="41275"/>
            <a:ext cx="7886700" cy="1325563"/>
          </a:xfrm>
        </p:spPr>
        <p:txBody>
          <a:bodyPr/>
          <a:lstStyle/>
          <a:p>
            <a:pPr eaLnBrk="1" hangingPunct="1"/>
            <a:r>
              <a:rPr lang="en-CA" smtClean="0"/>
              <a:t>Neutrinos are hard to detect</a:t>
            </a:r>
          </a:p>
        </p:txBody>
      </p:sp>
      <p:sp>
        <p:nvSpPr>
          <p:cNvPr id="29701" name="Content Placeholder 2"/>
          <p:cNvSpPr>
            <a:spLocks noGrp="1"/>
          </p:cNvSpPr>
          <p:nvPr>
            <p:ph idx="1"/>
          </p:nvPr>
        </p:nvSpPr>
        <p:spPr/>
        <p:txBody>
          <a:bodyPr/>
          <a:lstStyle/>
          <a:p>
            <a:pPr eaLnBrk="1" hangingPunct="1"/>
            <a:endParaRPr lang="en-CA" smtClean="0"/>
          </a:p>
        </p:txBody>
      </p:sp>
      <p:pic>
        <p:nvPicPr>
          <p:cNvPr id="29702" name="Picture 2" descr="http://www.twinkletoesengineering.info/neutrino_cloud_chamber_picture3.jpg"/>
          <p:cNvPicPr>
            <a:picLocks noChangeAspect="1" noChangeArrowheads="1"/>
          </p:cNvPicPr>
          <p:nvPr/>
        </p:nvPicPr>
        <p:blipFill>
          <a:blip r:embed="rId3"/>
          <a:srcRect/>
          <a:stretch>
            <a:fillRect/>
          </a:stretch>
        </p:blipFill>
        <p:spPr bwMode="auto">
          <a:xfrm>
            <a:off x="0" y="1301750"/>
            <a:ext cx="9193213" cy="495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7/10/2015</a:t>
            </a:r>
          </a:p>
        </p:txBody>
      </p:sp>
      <p:sp>
        <p:nvSpPr>
          <p:cNvPr id="31746" name="Footer Placeholder 4"/>
          <p:cNvSpPr>
            <a:spLocks noGrp="1" noChangeAspect="1"/>
          </p:cNvSpPr>
          <p:nvPr>
            <p:ph type="ftr" sz="quarter" idx="11"/>
          </p:nvPr>
        </p:nvSpPr>
        <p:spPr>
          <a:noFill/>
        </p:spPr>
        <p:txBody>
          <a:bodyPr/>
          <a:lstStyle/>
          <a:p>
            <a:r>
              <a:rPr lang="en-CA" smtClean="0"/>
              <a:t>Neutrino Nobel Prize overview</a:t>
            </a:r>
          </a:p>
        </p:txBody>
      </p:sp>
      <p:sp>
        <p:nvSpPr>
          <p:cNvPr id="7" name="Slide Number Placeholder 5"/>
          <p:cNvSpPr>
            <a:spLocks noGrp="1"/>
          </p:cNvSpPr>
          <p:nvPr>
            <p:ph type="sldNum" sz="quarter" idx="12"/>
          </p:nvPr>
        </p:nvSpPr>
        <p:spPr/>
        <p:txBody>
          <a:bodyPr/>
          <a:lstStyle/>
          <a:p>
            <a:pPr>
              <a:defRPr/>
            </a:pPr>
            <a:fld id="{2ED59A51-2500-4E36-9921-DA2C8F6C5FAE}" type="slidenum">
              <a:rPr lang="en-CA"/>
              <a:pPr>
                <a:defRPr/>
              </a:pPr>
              <a:t>9</a:t>
            </a:fld>
            <a:endParaRPr lang="en-CA"/>
          </a:p>
        </p:txBody>
      </p:sp>
      <p:sp>
        <p:nvSpPr>
          <p:cNvPr id="31748" name="Title 1"/>
          <p:cNvSpPr>
            <a:spLocks noGrp="1"/>
          </p:cNvSpPr>
          <p:nvPr>
            <p:ph type="title"/>
          </p:nvPr>
        </p:nvSpPr>
        <p:spPr>
          <a:xfrm>
            <a:off x="628650" y="365125"/>
            <a:ext cx="4606925" cy="1325563"/>
          </a:xfrm>
        </p:spPr>
        <p:txBody>
          <a:bodyPr/>
          <a:lstStyle/>
          <a:p>
            <a:pPr eaLnBrk="1" hangingPunct="1"/>
            <a:r>
              <a:rPr lang="en-CA" smtClean="0"/>
              <a:t>3 </a:t>
            </a:r>
            <a:r>
              <a:rPr lang="en-CA" smtClean="0">
                <a:solidFill>
                  <a:schemeClr val="hlink"/>
                </a:solidFill>
              </a:rPr>
              <a:t>flavours </a:t>
            </a:r>
            <a:r>
              <a:rPr lang="en-CA" smtClean="0"/>
              <a:t>(types)</a:t>
            </a:r>
          </a:p>
        </p:txBody>
      </p:sp>
      <p:sp>
        <p:nvSpPr>
          <p:cNvPr id="31749" name="Content Placeholder 2"/>
          <p:cNvSpPr>
            <a:spLocks noGrp="1"/>
          </p:cNvSpPr>
          <p:nvPr>
            <p:ph idx="1"/>
          </p:nvPr>
        </p:nvSpPr>
        <p:spPr>
          <a:xfrm>
            <a:off x="628650" y="1749425"/>
            <a:ext cx="4510088" cy="4351338"/>
          </a:xfrm>
        </p:spPr>
        <p:txBody>
          <a:bodyPr/>
          <a:lstStyle/>
          <a:p>
            <a:pPr eaLnBrk="1" hangingPunct="1"/>
            <a:r>
              <a:rPr lang="en-CA" smtClean="0"/>
              <a:t>Each flavour/type corresponds to another particle</a:t>
            </a:r>
          </a:p>
          <a:p>
            <a:pPr eaLnBrk="1" hangingPunct="1"/>
            <a:endParaRPr lang="en-CA" sz="800" smtClean="0"/>
          </a:p>
          <a:p>
            <a:pPr lvl="1" eaLnBrk="1" hangingPunct="1"/>
            <a:r>
              <a:rPr lang="en-CA" smtClean="0">
                <a:solidFill>
                  <a:schemeClr val="hlink"/>
                </a:solidFill>
              </a:rPr>
              <a:t>Electron</a:t>
            </a:r>
            <a:r>
              <a:rPr lang="en-CA" smtClean="0"/>
              <a:t> </a:t>
            </a:r>
            <a:r>
              <a:rPr lang="en-CA" smtClean="0">
                <a:sym typeface="Wingdings" pitchFamily="2" charset="2"/>
              </a:rPr>
              <a:t> </a:t>
            </a:r>
          </a:p>
          <a:p>
            <a:pPr lvl="1" eaLnBrk="1" hangingPunct="1">
              <a:buFont typeface="Arial" charset="0"/>
              <a:buNone/>
            </a:pPr>
            <a:r>
              <a:rPr lang="en-CA" smtClean="0">
                <a:sym typeface="Wingdings" pitchFamily="2" charset="2"/>
              </a:rPr>
              <a:t>	</a:t>
            </a:r>
            <a:r>
              <a:rPr lang="en-CA" smtClean="0"/>
              <a:t>Electron neutrino</a:t>
            </a:r>
          </a:p>
          <a:p>
            <a:pPr lvl="1" eaLnBrk="1" hangingPunct="1"/>
            <a:r>
              <a:rPr lang="en-CA" smtClean="0">
                <a:solidFill>
                  <a:schemeClr val="hlink"/>
                </a:solidFill>
              </a:rPr>
              <a:t>Muon</a:t>
            </a:r>
            <a:r>
              <a:rPr lang="en-CA" smtClean="0"/>
              <a:t> </a:t>
            </a:r>
            <a:r>
              <a:rPr lang="en-CA" smtClean="0">
                <a:sym typeface="Wingdings" pitchFamily="2" charset="2"/>
              </a:rPr>
              <a:t> </a:t>
            </a:r>
          </a:p>
          <a:p>
            <a:pPr lvl="1" eaLnBrk="1" hangingPunct="1">
              <a:buFont typeface="Arial" charset="0"/>
              <a:buNone/>
            </a:pPr>
            <a:r>
              <a:rPr lang="en-CA" smtClean="0">
                <a:sym typeface="Wingdings" pitchFamily="2" charset="2"/>
              </a:rPr>
              <a:t>	</a:t>
            </a:r>
            <a:r>
              <a:rPr lang="en-CA" smtClean="0"/>
              <a:t>Muon neutrino</a:t>
            </a:r>
          </a:p>
          <a:p>
            <a:pPr lvl="1" eaLnBrk="1" hangingPunct="1"/>
            <a:r>
              <a:rPr lang="en-CA" smtClean="0">
                <a:solidFill>
                  <a:schemeClr val="hlink"/>
                </a:solidFill>
              </a:rPr>
              <a:t>Tau</a:t>
            </a:r>
            <a:r>
              <a:rPr lang="en-CA" smtClean="0"/>
              <a:t> </a:t>
            </a:r>
            <a:r>
              <a:rPr lang="en-CA" smtClean="0">
                <a:sym typeface="Wingdings" pitchFamily="2" charset="2"/>
              </a:rPr>
              <a:t></a:t>
            </a:r>
            <a:endParaRPr lang="en-CA" smtClean="0"/>
          </a:p>
          <a:p>
            <a:pPr lvl="1" eaLnBrk="1" hangingPunct="1">
              <a:buFont typeface="Arial" charset="0"/>
              <a:buNone/>
            </a:pPr>
            <a:r>
              <a:rPr lang="en-CA" smtClean="0"/>
              <a:t>	Tau neutrino</a:t>
            </a:r>
          </a:p>
        </p:txBody>
      </p:sp>
      <p:pic>
        <p:nvPicPr>
          <p:cNvPr id="31750" name="Picture 2" descr="http://scienceblogs.com/startswithabang/files/2012/07/FNAL_ESiegel.jpeg"/>
          <p:cNvPicPr>
            <a:picLocks noChangeAspect="1" noChangeArrowheads="1"/>
          </p:cNvPicPr>
          <p:nvPr/>
        </p:nvPicPr>
        <p:blipFill>
          <a:blip r:embed="rId3"/>
          <a:srcRect l="4930" t="5380" r="53412" b="8167"/>
          <a:stretch>
            <a:fillRect/>
          </a:stretch>
        </p:blipFill>
        <p:spPr bwMode="auto">
          <a:xfrm>
            <a:off x="5648325" y="142875"/>
            <a:ext cx="329565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6467</TotalTime>
  <Words>1119</Words>
  <Application>Microsoft Office PowerPoint</Application>
  <PresentationFormat>On-screen Show (4:3)</PresentationFormat>
  <Paragraphs>198</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Wingdings</vt:lpstr>
      <vt:lpstr>Office Theme</vt:lpstr>
      <vt:lpstr>Equation</vt:lpstr>
      <vt:lpstr>Neutrino Nobel Prize overview</vt:lpstr>
      <vt:lpstr>Neutrinos are fundamental particles</vt:lpstr>
      <vt:lpstr>Same family as electrons</vt:lpstr>
      <vt:lpstr>‘neutrino’ =  Little neutral one</vt:lpstr>
      <vt:lpstr>Reines and Cowan</vt:lpstr>
      <vt:lpstr>Lederman, Schwartz and Steinberger</vt:lpstr>
      <vt:lpstr>Koshiba and Davis (2002) </vt:lpstr>
      <vt:lpstr>Neutrinos are hard to detect</vt:lpstr>
      <vt:lpstr>3 flavours (types)</vt:lpstr>
      <vt:lpstr>Fusion in the sun creates the solar neutrino problem</vt:lpstr>
      <vt:lpstr>REALLY bizarre</vt:lpstr>
      <vt:lpstr>Neutrino oscillations</vt:lpstr>
      <vt:lpstr>Neutrino mass</vt:lpstr>
      <vt:lpstr>Mass of leptons</vt:lpstr>
      <vt:lpstr>October 6th 2015 - Nobel prize awarded for experimentally detecting the changing flavours neutrinos!</vt:lpstr>
      <vt:lpstr>Sudbury Neutrino Observatory (SNO)</vt:lpstr>
      <vt:lpstr>PowerPoint Presentation</vt:lpstr>
      <vt:lpstr>D2O made by Atomic Energy of Canada Limited (now CANDU Inc. and Canada Nuclear Labs)</vt:lpstr>
      <vt:lpstr>Much yet to discover!</vt:lpstr>
      <vt:lpstr>Some resources on neutrinos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quick talk</dc:title>
  <dc:creator>Jason Just Jason</dc:creator>
  <cp:lastModifiedBy>Gina Grosenick</cp:lastModifiedBy>
  <cp:revision>81</cp:revision>
  <dcterms:created xsi:type="dcterms:W3CDTF">2015-10-06T16:20:01Z</dcterms:created>
  <dcterms:modified xsi:type="dcterms:W3CDTF">2017-02-07T16:07:37Z</dcterms:modified>
</cp:coreProperties>
</file>